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25"/>
  </p:notesMasterIdLst>
  <p:sldIdLst>
    <p:sldId id="256" r:id="rId2"/>
    <p:sldId id="259" r:id="rId3"/>
    <p:sldId id="276" r:id="rId4"/>
    <p:sldId id="277" r:id="rId5"/>
    <p:sldId id="260" r:id="rId6"/>
    <p:sldId id="261" r:id="rId7"/>
    <p:sldId id="257" r:id="rId8"/>
    <p:sldId id="258" r:id="rId9"/>
    <p:sldId id="263" r:id="rId10"/>
    <p:sldId id="262" r:id="rId11"/>
    <p:sldId id="264" r:id="rId12"/>
    <p:sldId id="265" r:id="rId13"/>
    <p:sldId id="266" r:id="rId14"/>
    <p:sldId id="267" r:id="rId15"/>
    <p:sldId id="268" r:id="rId16"/>
    <p:sldId id="269" r:id="rId17"/>
    <p:sldId id="270" r:id="rId18"/>
    <p:sldId id="271" r:id="rId19"/>
    <p:sldId id="273" r:id="rId20"/>
    <p:sldId id="274" r:id="rId21"/>
    <p:sldId id="272" r:id="rId22"/>
    <p:sldId id="275" r:id="rId23"/>
    <p:sldId id="279" r:id="rId2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charset="0"/>
        <a:ea typeface="ＭＳ Ｐゴシック" pitchFamily="-110" charset="-128"/>
        <a:cs typeface="ＭＳ Ｐゴシック" pitchFamily="-110"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1235C"/>
    <a:srgbClr val="E1286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2787"/>
    <p:restoredTop sz="90929"/>
  </p:normalViewPr>
  <p:slideViewPr>
    <p:cSldViewPr>
      <p:cViewPr varScale="1">
        <p:scale>
          <a:sx n="114" d="100"/>
          <a:sy n="114" d="100"/>
        </p:scale>
        <p:origin x="-11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DF0A24E3-4D3D-2A4A-9309-F119B64F1EE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10" charset="-128"/>
        <a:cs typeface="ＭＳ Ｐゴシック" pitchFamily="-110" charset="-128"/>
      </a:defRPr>
    </a:lvl1pPr>
    <a:lvl2pPr marL="457200" algn="l" rtl="0" fontAlgn="base">
      <a:spcBef>
        <a:spcPct val="30000"/>
      </a:spcBef>
      <a:spcAft>
        <a:spcPct val="0"/>
      </a:spcAft>
      <a:defRPr sz="1200" kern="1200">
        <a:solidFill>
          <a:schemeClr val="tx1"/>
        </a:solidFill>
        <a:latin typeface="Arial" charset="0"/>
        <a:ea typeface="ＭＳ Ｐゴシック" pitchFamily="-110" charset="-128"/>
        <a:cs typeface="ＭＳ Ｐゴシック" pitchFamily="-110" charset="-128"/>
      </a:defRPr>
    </a:lvl2pPr>
    <a:lvl3pPr marL="914400" algn="l" rtl="0" fontAlgn="base">
      <a:spcBef>
        <a:spcPct val="30000"/>
      </a:spcBef>
      <a:spcAft>
        <a:spcPct val="0"/>
      </a:spcAft>
      <a:defRPr sz="1200" kern="1200">
        <a:solidFill>
          <a:schemeClr val="tx1"/>
        </a:solidFill>
        <a:latin typeface="Arial" charset="0"/>
        <a:ea typeface="ＭＳ Ｐゴシック" pitchFamily="-110" charset="-128"/>
        <a:cs typeface="ＭＳ Ｐゴシック" pitchFamily="-110" charset="-128"/>
      </a:defRPr>
    </a:lvl3pPr>
    <a:lvl4pPr marL="1371600" algn="l" rtl="0" fontAlgn="base">
      <a:spcBef>
        <a:spcPct val="30000"/>
      </a:spcBef>
      <a:spcAft>
        <a:spcPct val="0"/>
      </a:spcAft>
      <a:defRPr sz="1200" kern="1200">
        <a:solidFill>
          <a:schemeClr val="tx1"/>
        </a:solidFill>
        <a:latin typeface="Arial" charset="0"/>
        <a:ea typeface="ＭＳ Ｐゴシック" pitchFamily="-110" charset="-128"/>
        <a:cs typeface="ＭＳ Ｐゴシック" pitchFamily="-110" charset="-128"/>
      </a:defRPr>
    </a:lvl4pPr>
    <a:lvl5pPr marL="1828800" algn="l" rtl="0" fontAlgn="base">
      <a:spcBef>
        <a:spcPct val="30000"/>
      </a:spcBef>
      <a:spcAft>
        <a:spcPct val="0"/>
      </a:spcAft>
      <a:defRPr sz="1200" kern="1200">
        <a:solidFill>
          <a:schemeClr val="tx1"/>
        </a:solidFill>
        <a:latin typeface="Arial" charset="0"/>
        <a:ea typeface="ＭＳ Ｐゴシック" pitchFamily="-110" charset="-128"/>
        <a:cs typeface="ＭＳ Ｐゴシック" pitchFamily="-110"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636C9-F886-114E-B7C5-8961E624577A}" type="slidenum">
              <a:rPr lang="en-US"/>
              <a:pPr/>
              <a:t>1</a:t>
            </a:fld>
            <a:endParaRPr lang="en-US"/>
          </a:p>
        </p:txBody>
      </p:sp>
      <p:sp>
        <p:nvSpPr>
          <p:cNvPr id="5122" name="Rectangle 2"/>
          <p:cNvSpPr>
            <a:spLocks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B74EE-A2EB-1A43-8864-369326F146C8}" type="slidenum">
              <a:rPr lang="en-US"/>
              <a:pPr/>
              <a:t>2</a:t>
            </a:fld>
            <a:endParaRPr lang="en-US"/>
          </a:p>
        </p:txBody>
      </p:sp>
      <p:sp>
        <p:nvSpPr>
          <p:cNvPr id="9218" name="Rectangle 2"/>
          <p:cNvSpPr>
            <a:spLocks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B74EE-A2EB-1A43-8864-369326F146C8}" type="slidenum">
              <a:rPr lang="en-US"/>
              <a:pPr/>
              <a:t>3</a:t>
            </a:fld>
            <a:endParaRPr lang="en-US"/>
          </a:p>
        </p:txBody>
      </p:sp>
      <p:sp>
        <p:nvSpPr>
          <p:cNvPr id="9218" name="Rectangle 2"/>
          <p:cNvSpPr>
            <a:spLocks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B74EE-A2EB-1A43-8864-369326F146C8}" type="slidenum">
              <a:rPr lang="en-US"/>
              <a:pPr/>
              <a:t>4</a:t>
            </a:fld>
            <a:endParaRPr lang="en-US"/>
          </a:p>
        </p:txBody>
      </p:sp>
      <p:sp>
        <p:nvSpPr>
          <p:cNvPr id="9218" name="Rectangle 2"/>
          <p:cNvSpPr>
            <a:spLocks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06E87-6005-2142-B3D3-962ACA02EB77}" type="slidenum">
              <a:rPr lang="en-US"/>
              <a:pPr/>
              <a:t>5</a:t>
            </a:fld>
            <a:endParaRPr lang="en-US"/>
          </a:p>
        </p:txBody>
      </p:sp>
      <p:sp>
        <p:nvSpPr>
          <p:cNvPr id="12290" name="Rectangle 2"/>
          <p:cNvSpPr>
            <a:spLocks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561D0-9223-2744-82C7-A78AACB97F66}" type="slidenum">
              <a:rPr lang="en-US"/>
              <a:pPr/>
              <a:t>7</a:t>
            </a:fld>
            <a:endParaRPr lang="en-US"/>
          </a:p>
        </p:txBody>
      </p:sp>
      <p:sp>
        <p:nvSpPr>
          <p:cNvPr id="6146" name="Rectangle 2"/>
          <p:cNvSpPr>
            <a:spLocks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EAD33D-EF7D-3042-9557-E987251201CE}" type="slidenum">
              <a:rPr lang="en-US"/>
              <a:pPr/>
              <a:t>8</a:t>
            </a:fld>
            <a:endParaRPr lang="en-US"/>
          </a:p>
        </p:txBody>
      </p:sp>
      <p:sp>
        <p:nvSpPr>
          <p:cNvPr id="10242" name="Rectangle 2"/>
          <p:cNvSpPr>
            <a:spLocks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091FE10-F5BE-6441-804A-06A23D4C0A5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96DDC8A-97DA-4447-B0E6-3E995B2BB62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23FA429-77E4-954D-9415-AE5DAEB0E10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6B1CEEE-51F1-3646-A009-2811161893A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E8E216DB-5AB5-7144-95C9-FCB14885B20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4F6B869-DF7F-C643-9C4B-94376A5E5A5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614E2518-1B4C-304D-97AF-A03BB2FC411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BFB46361-43A8-9642-AF82-A1DFBD1BD9D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DDB1E73F-7BA1-FA48-B4C7-71159842BC2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59E4D57-CA43-034A-A6B7-9C6A144EAA3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D772ED5-D130-194C-9299-12DEB3F1E2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40B7ED13-9254-0841-94C6-1CD3F18677C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fontAlgn="base">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fontAlgn="base">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fontAlgn="base">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charset="0"/>
          <a:ea typeface="ＭＳ Ｐゴシック" pitchFamily="-110" charset="-128"/>
          <a:cs typeface="ＭＳ Ｐゴシック" pitchFamily="-110"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Syncretis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df"/><Relationship Id="rId4" Type="http://schemas.openxmlformats.org/officeDocument/2006/relationships/image" Target="../media/image11.png"/><Relationship Id="rId5" Type="http://schemas.openxmlformats.org/officeDocument/2006/relationships/image" Target="../media/image12.pdf"/><Relationship Id="rId6" Type="http://schemas.openxmlformats.org/officeDocument/2006/relationships/image" Target="../media/image13.png"/><Relationship Id="rId7" Type="http://schemas.openxmlformats.org/officeDocument/2006/relationships/image" Target="../media/image14.pdf"/><Relationship Id="rId8" Type="http://schemas.openxmlformats.org/officeDocument/2006/relationships/image" Target="../media/image15.png"/><Relationship Id="rId9" Type="http://schemas.openxmlformats.org/officeDocument/2006/relationships/image" Target="../media/image16.pdf"/><Relationship Id="rId10"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4" descr="DSC02146"/>
          <p:cNvPicPr>
            <a:picLocks noChangeAspect="1" noChangeArrowheads="1"/>
          </p:cNvPicPr>
          <p:nvPr/>
        </p:nvPicPr>
        <p:blipFill>
          <a:blip r:embed="rId3">
            <a:lum bright="23000"/>
            <a:alphaModFix amt="70000"/>
          </a:blip>
          <a:srcRect t="14444"/>
          <a:stretch>
            <a:fillRect/>
          </a:stretch>
        </p:blipFill>
        <p:spPr bwMode="auto">
          <a:xfrm>
            <a:off x="0" y="0"/>
            <a:ext cx="9144000" cy="5867400"/>
          </a:xfrm>
          <a:prstGeom prst="rect">
            <a:avLst/>
          </a:prstGeom>
          <a:noFill/>
        </p:spPr>
      </p:pic>
      <p:sp>
        <p:nvSpPr>
          <p:cNvPr id="7" name="Rectangle 6"/>
          <p:cNvSpPr/>
          <p:nvPr/>
        </p:nvSpPr>
        <p:spPr>
          <a:xfrm>
            <a:off x="5943600" y="5943600"/>
            <a:ext cx="3200400" cy="830997"/>
          </a:xfrm>
          <a:prstGeom prst="rect">
            <a:avLst/>
          </a:prstGeom>
        </p:spPr>
        <p:txBody>
          <a:bodyPr wrap="square" anchor="ctr">
            <a:noAutofit/>
          </a:bodyPr>
          <a:lstStyle/>
          <a:p>
            <a:pPr algn="r">
              <a:spcAft>
                <a:spcPts val="0"/>
              </a:spcAft>
            </a:pPr>
            <a:r>
              <a:rPr lang="en-US" sz="1600" dirty="0" smtClean="0">
                <a:solidFill>
                  <a:schemeClr val="tx1">
                    <a:alpha val="50000"/>
                  </a:schemeClr>
                </a:solidFill>
                <a:latin typeface="Arial Bold" pitchFamily="-110" charset="0"/>
              </a:rPr>
              <a:t>Aliya Pabani </a:t>
            </a:r>
          </a:p>
          <a:p>
            <a:pPr algn="r">
              <a:spcAft>
                <a:spcPts val="0"/>
              </a:spcAft>
            </a:pPr>
            <a:r>
              <a:rPr lang="en-US" sz="1600" dirty="0" smtClean="0">
                <a:solidFill>
                  <a:schemeClr val="tx1">
                    <a:alpha val="50000"/>
                  </a:schemeClr>
                </a:solidFill>
                <a:latin typeface="Arial Bold" pitchFamily="-110" charset="0"/>
              </a:rPr>
              <a:t>Tanvi </a:t>
            </a:r>
            <a:r>
              <a:rPr lang="en-US" sz="1600" dirty="0" smtClean="0">
                <a:solidFill>
                  <a:schemeClr val="tx1">
                    <a:alpha val="42000"/>
                  </a:schemeClr>
                </a:solidFill>
                <a:latin typeface="Arial Bold" pitchFamily="-110" charset="0"/>
              </a:rPr>
              <a:t>Srivastava</a:t>
            </a:r>
          </a:p>
          <a:p>
            <a:pPr algn="r">
              <a:spcAft>
                <a:spcPts val="0"/>
              </a:spcAft>
            </a:pPr>
            <a:r>
              <a:rPr lang="en-US" sz="1600" dirty="0" smtClean="0">
                <a:solidFill>
                  <a:schemeClr val="tx1">
                    <a:alpha val="50000"/>
                  </a:schemeClr>
                </a:solidFill>
                <a:latin typeface="Arial Bold" pitchFamily="-110" charset="0"/>
              </a:rPr>
              <a:t>Alisha Panjwani </a:t>
            </a:r>
            <a:endParaRPr lang="en-US" sz="1600" dirty="0" smtClean="0">
              <a:solidFill>
                <a:schemeClr val="tx1">
                  <a:alpha val="50000"/>
                </a:schemeClr>
              </a:solidFill>
              <a:latin typeface="Arial Bold" pitchFamily="-110" charset="0"/>
            </a:endParaRPr>
          </a:p>
        </p:txBody>
      </p:sp>
      <p:sp>
        <p:nvSpPr>
          <p:cNvPr id="10" name="TextBox 9"/>
          <p:cNvSpPr txBox="1"/>
          <p:nvPr/>
        </p:nvSpPr>
        <p:spPr>
          <a:xfrm>
            <a:off x="4495800" y="5867400"/>
            <a:ext cx="2514600" cy="990600"/>
          </a:xfrm>
          <a:prstGeom prst="rect">
            <a:avLst/>
          </a:prstGeom>
          <a:noFill/>
        </p:spPr>
        <p:txBody>
          <a:bodyPr wrap="square" rtlCol="0" anchor="ctr">
            <a:noAutofit/>
          </a:bodyPr>
          <a:lstStyle/>
          <a:p>
            <a:pPr algn="r">
              <a:spcAft>
                <a:spcPts val="0"/>
              </a:spcAft>
            </a:pPr>
            <a:r>
              <a:rPr lang="en-US" sz="1600" dirty="0" smtClean="0">
                <a:solidFill>
                  <a:schemeClr val="tx1">
                    <a:alpha val="42000"/>
                  </a:schemeClr>
                </a:solidFill>
                <a:latin typeface="Arial Bold" pitchFamily="-110" charset="0"/>
              </a:rPr>
              <a:t>RESEARCH </a:t>
            </a:r>
          </a:p>
          <a:p>
            <a:pPr algn="r">
              <a:spcAft>
                <a:spcPts val="0"/>
              </a:spcAft>
            </a:pPr>
            <a:r>
              <a:rPr lang="en-US" sz="1600" dirty="0" smtClean="0">
                <a:solidFill>
                  <a:schemeClr val="tx1">
                    <a:alpha val="42000"/>
                  </a:schemeClr>
                </a:solidFill>
                <a:latin typeface="Arial Bold" pitchFamily="-110" charset="0"/>
              </a:rPr>
              <a:t>TEAM</a:t>
            </a:r>
            <a:endParaRPr lang="en-US" sz="1600" dirty="0" smtClean="0">
              <a:solidFill>
                <a:schemeClr val="tx1">
                  <a:alpha val="42000"/>
                </a:schemeClr>
              </a:solidFill>
              <a:latin typeface="Arial Bold" pitchFamily="-110" charset="0"/>
            </a:endParaRPr>
          </a:p>
        </p:txBody>
      </p:sp>
      <p:sp>
        <p:nvSpPr>
          <p:cNvPr id="12" name="TextBox 11"/>
          <p:cNvSpPr txBox="1"/>
          <p:nvPr/>
        </p:nvSpPr>
        <p:spPr>
          <a:xfrm>
            <a:off x="0" y="5867400"/>
            <a:ext cx="2514600" cy="990600"/>
          </a:xfrm>
          <a:prstGeom prst="rect">
            <a:avLst/>
          </a:prstGeom>
          <a:noFill/>
        </p:spPr>
        <p:txBody>
          <a:bodyPr wrap="square" rtlCol="0" anchor="ctr">
            <a:noAutofit/>
          </a:bodyPr>
          <a:lstStyle/>
          <a:p>
            <a:pPr>
              <a:spcAft>
                <a:spcPts val="0"/>
              </a:spcAft>
            </a:pPr>
            <a:r>
              <a:rPr lang="en-US" sz="1600" cap="all" dirty="0" smtClean="0">
                <a:solidFill>
                  <a:schemeClr val="tx1">
                    <a:alpha val="42000"/>
                  </a:schemeClr>
                </a:solidFill>
                <a:latin typeface="Arial Bold" pitchFamily="-110" charset="0"/>
              </a:rPr>
              <a:t>June, 2010</a:t>
            </a:r>
          </a:p>
          <a:p>
            <a:pPr>
              <a:spcAft>
                <a:spcPts val="0"/>
              </a:spcAft>
            </a:pPr>
            <a:r>
              <a:rPr lang="en-US" sz="1600" cap="all" dirty="0" smtClean="0">
                <a:solidFill>
                  <a:schemeClr val="tx1">
                    <a:alpha val="42000"/>
                  </a:schemeClr>
                </a:solidFill>
                <a:latin typeface="Arial Bold" pitchFamily="-110" charset="0"/>
              </a:rPr>
              <a:t>Bangalore</a:t>
            </a:r>
            <a:endParaRPr lang="en-US" sz="1600" cap="all" dirty="0" smtClean="0">
              <a:solidFill>
                <a:schemeClr val="tx1">
                  <a:alpha val="42000"/>
                </a:schemeClr>
              </a:solidFill>
              <a:latin typeface="Arial Bold" pitchFamily="-110" charset="0"/>
            </a:endParaRPr>
          </a:p>
        </p:txBody>
      </p:sp>
      <p:sp>
        <p:nvSpPr>
          <p:cNvPr id="14" name="Rectangle 13"/>
          <p:cNvSpPr/>
          <p:nvPr/>
        </p:nvSpPr>
        <p:spPr bwMode="auto">
          <a:xfrm>
            <a:off x="0" y="4876800"/>
            <a:ext cx="9144000" cy="990600"/>
          </a:xfrm>
          <a:prstGeom prst="rect">
            <a:avLst/>
          </a:prstGeom>
          <a:solidFill>
            <a:schemeClr val="bg1">
              <a:alpha val="5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0" charset="-128"/>
              <a:cs typeface="ＭＳ Ｐゴシック" pitchFamily="-110" charset="-128"/>
            </a:endParaRPr>
          </a:p>
        </p:txBody>
      </p:sp>
      <p:sp>
        <p:nvSpPr>
          <p:cNvPr id="2050" name="Rectangle 2"/>
          <p:cNvSpPr>
            <a:spLocks noGrp="1" noChangeArrowheads="1"/>
          </p:cNvSpPr>
          <p:nvPr>
            <p:ph type="ctrTitle"/>
          </p:nvPr>
        </p:nvSpPr>
        <p:spPr>
          <a:xfrm>
            <a:off x="1371600" y="4876800"/>
            <a:ext cx="7772400" cy="990600"/>
          </a:xfrm>
          <a:ln>
            <a:noFill/>
          </a:ln>
        </p:spPr>
        <p:txBody>
          <a:bodyPr/>
          <a:lstStyle/>
          <a:p>
            <a:pPr algn="r"/>
            <a:r>
              <a:rPr lang="en-US" sz="6000" dirty="0">
                <a:solidFill>
                  <a:srgbClr val="E1235C"/>
                </a:solidFill>
                <a:effectLst>
                  <a:glow rad="228600">
                    <a:schemeClr val="bg1">
                      <a:alpha val="10000"/>
                    </a:schemeClr>
                  </a:glow>
                  <a:outerShdw blurRad="50800" dist="38100" dir="2700000" algn="br">
                    <a:srgbClr val="000000">
                      <a:alpha val="20000"/>
                    </a:srgbClr>
                  </a:outerShdw>
                </a:effectLst>
                <a:latin typeface="Arial Bold" pitchFamily="-110" charset="0"/>
              </a:rPr>
              <a:t>“HOUSEHOLD BC”</a:t>
            </a:r>
            <a:endParaRPr lang="en-US" dirty="0">
              <a:effectLst>
                <a:glow rad="228600">
                  <a:schemeClr val="bg1">
                    <a:alpha val="10000"/>
                  </a:schemeClr>
                </a:glow>
                <a:outerShdw blurRad="50800" dist="38100" dir="2700000" algn="br">
                  <a:srgbClr val="000000">
                    <a:alpha val="2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n-US"/>
          </a:p>
        </p:txBody>
      </p:sp>
      <p:sp>
        <p:nvSpPr>
          <p:cNvPr id="14339" name="Rectangle 3"/>
          <p:cNvSpPr>
            <a:spLocks noGrp="1" noChangeArrowheads="1"/>
          </p:cNvSpPr>
          <p:nvPr>
            <p:ph type="body" idx="1"/>
          </p:nvPr>
        </p:nvSpPr>
        <p:spPr/>
        <p:txBody>
          <a:bodyPr/>
          <a:lstStyle/>
          <a:p>
            <a:endParaRPr lang="en-US"/>
          </a:p>
        </p:txBody>
      </p:sp>
      <p:pic>
        <p:nvPicPr>
          <p:cNvPr id="14340" name="Picture 4" descr="DSC02148(2)"/>
          <p:cNvPicPr>
            <a:picLocks noChangeAspect="1" noChangeArrowheads="1"/>
          </p:cNvPicPr>
          <p:nvPr/>
        </p:nvPicPr>
        <p:blipFill>
          <a:blip r:embed="rId2"/>
          <a:srcRect/>
          <a:stretch>
            <a:fillRect/>
          </a:stretch>
        </p:blipFill>
        <p:spPr bwMode="auto">
          <a:xfrm>
            <a:off x="304800" y="192088"/>
            <a:ext cx="8610600" cy="6457950"/>
          </a:xfrm>
          <a:prstGeom prst="rect">
            <a:avLst/>
          </a:prstGeom>
          <a:noFill/>
        </p:spPr>
      </p:pic>
      <p:pic>
        <p:nvPicPr>
          <p:cNvPr id="14341" name="Picture 5" descr="cousinhusband"/>
          <p:cNvPicPr>
            <a:picLocks noChangeAspect="1" noChangeArrowheads="1"/>
          </p:cNvPicPr>
          <p:nvPr/>
        </p:nvPicPr>
        <p:blipFill>
          <a:blip r:embed="rId3"/>
          <a:srcRect/>
          <a:stretch>
            <a:fillRect/>
          </a:stretch>
        </p:blipFill>
        <p:spPr bwMode="auto">
          <a:xfrm>
            <a:off x="6477000" y="1905000"/>
            <a:ext cx="2511425" cy="1949450"/>
          </a:xfrm>
          <a:prstGeom prst="rect">
            <a:avLst/>
          </a:prstGeom>
          <a:noFill/>
        </p:spPr>
      </p:pic>
      <p:pic>
        <p:nvPicPr>
          <p:cNvPr id="14342" name="Picture 6" descr="cousin"/>
          <p:cNvPicPr>
            <a:picLocks noChangeAspect="1" noChangeArrowheads="1"/>
          </p:cNvPicPr>
          <p:nvPr/>
        </p:nvPicPr>
        <p:blipFill>
          <a:blip r:embed="rId4"/>
          <a:srcRect/>
          <a:stretch>
            <a:fillRect/>
          </a:stretch>
        </p:blipFill>
        <p:spPr bwMode="auto">
          <a:xfrm>
            <a:off x="3810000" y="1828800"/>
            <a:ext cx="2590800" cy="25908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5410200" y="228600"/>
            <a:ext cx="3505200" cy="6629400"/>
          </a:xfrm>
          <a:prstGeom prst="rect">
            <a:avLst/>
          </a:prstGeom>
          <a:solidFill>
            <a:schemeClr val="bg1">
              <a:alpha val="64999"/>
            </a:schemeClr>
          </a:solidFill>
          <a:ln w="9525">
            <a:noFill/>
            <a:miter lim="800000"/>
            <a:headEnd/>
            <a:tailEnd/>
          </a:ln>
        </p:spPr>
        <p:txBody>
          <a:bodyPr wrap="none" anchor="ctr">
            <a:prstTxWarp prst="textNoShape">
              <a:avLst/>
            </a:prstTxWarp>
          </a:bodyPr>
          <a:lstStyle/>
          <a:p>
            <a:endParaRPr lang="en-US"/>
          </a:p>
        </p:txBody>
      </p:sp>
      <p:sp>
        <p:nvSpPr>
          <p:cNvPr id="16390" name="Rectangle 6"/>
          <p:cNvSpPr>
            <a:spLocks noChangeArrowheads="1"/>
          </p:cNvSpPr>
          <p:nvPr/>
        </p:nvSpPr>
        <p:spPr bwMode="auto">
          <a:xfrm>
            <a:off x="5451475" y="1676400"/>
            <a:ext cx="3692525" cy="4840288"/>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1800" dirty="0">
                <a:latin typeface="Arial Bold" pitchFamily="-110" charset="0"/>
              </a:rPr>
              <a:t>TV:</a:t>
            </a:r>
            <a:r>
              <a:rPr lang="en-US" sz="1800" dirty="0">
                <a:solidFill>
                  <a:srgbClr val="E1235C"/>
                </a:solidFill>
                <a:latin typeface="Arial Bold" pitchFamily="-110" charset="0"/>
              </a:rPr>
              <a:t> </a:t>
            </a:r>
            <a:r>
              <a:rPr lang="en-US" sz="1800" dirty="0" err="1">
                <a:solidFill>
                  <a:srgbClr val="E1235C"/>
                </a:solidFill>
                <a:latin typeface="Arial Bold" pitchFamily="-110" charset="0"/>
              </a:rPr>
              <a:t>Rs</a:t>
            </a:r>
            <a:r>
              <a:rPr lang="en-US" sz="1800" dirty="0">
                <a:solidFill>
                  <a:srgbClr val="E1235C"/>
                </a:solidFill>
                <a:latin typeface="Arial Bold" pitchFamily="-110" charset="0"/>
              </a:rPr>
              <a:t>. 9000, 2 years old</a:t>
            </a:r>
          </a:p>
          <a:p>
            <a:pPr marL="342900" indent="-342900" eaLnBrk="1" hangingPunct="1">
              <a:spcBef>
                <a:spcPct val="20000"/>
              </a:spcBef>
              <a:buFontTx/>
              <a:buChar char="•"/>
            </a:pPr>
            <a:endParaRPr lang="en-US" sz="1800" dirty="0">
              <a:solidFill>
                <a:srgbClr val="E1235C"/>
              </a:solidFill>
              <a:latin typeface="Arial Bold" pitchFamily="-110" charset="0"/>
            </a:endParaRPr>
          </a:p>
          <a:p>
            <a:pPr marL="342900" indent="-342900" eaLnBrk="1" hangingPunct="1">
              <a:spcBef>
                <a:spcPct val="20000"/>
              </a:spcBef>
              <a:buFontTx/>
              <a:buChar char="•"/>
            </a:pPr>
            <a:r>
              <a:rPr lang="en-US" sz="1800" dirty="0">
                <a:latin typeface="Arial Bold" pitchFamily="-110" charset="0"/>
              </a:rPr>
              <a:t>Sewing machine</a:t>
            </a:r>
          </a:p>
          <a:p>
            <a:pPr marL="342900" indent="-342900" eaLnBrk="1" hangingPunct="1">
              <a:spcBef>
                <a:spcPct val="20000"/>
              </a:spcBef>
              <a:buFontTx/>
              <a:buChar char="•"/>
            </a:pPr>
            <a:endParaRPr lang="en-US" sz="1800" dirty="0">
              <a:latin typeface="Arial Bold" pitchFamily="-110" charset="0"/>
            </a:endParaRPr>
          </a:p>
          <a:p>
            <a:pPr marL="342900" indent="-342900" eaLnBrk="1" hangingPunct="1">
              <a:spcBef>
                <a:spcPct val="20000"/>
              </a:spcBef>
              <a:buFontTx/>
              <a:buChar char="•"/>
            </a:pPr>
            <a:r>
              <a:rPr lang="en-US" sz="1800" dirty="0">
                <a:latin typeface="Arial Bold" pitchFamily="-110" charset="0"/>
              </a:rPr>
              <a:t>Radio</a:t>
            </a:r>
          </a:p>
          <a:p>
            <a:pPr marL="342900" indent="-342900" eaLnBrk="1" hangingPunct="1">
              <a:spcBef>
                <a:spcPct val="20000"/>
              </a:spcBef>
              <a:buFontTx/>
              <a:buChar char="•"/>
            </a:pPr>
            <a:endParaRPr lang="en-US" sz="1800" dirty="0">
              <a:latin typeface="Arial Bold" pitchFamily="-110" charset="0"/>
            </a:endParaRPr>
          </a:p>
          <a:p>
            <a:pPr marL="342900" indent="-342900" eaLnBrk="1" hangingPunct="1">
              <a:spcBef>
                <a:spcPct val="20000"/>
              </a:spcBef>
              <a:buFontTx/>
              <a:buChar char="•"/>
            </a:pPr>
            <a:r>
              <a:rPr lang="en-US" sz="1800" dirty="0">
                <a:latin typeface="Arial Bold" pitchFamily="-110" charset="0"/>
              </a:rPr>
              <a:t>Electric fans: </a:t>
            </a:r>
            <a:r>
              <a:rPr lang="en-US" sz="1800" dirty="0">
                <a:solidFill>
                  <a:srgbClr val="E1235C"/>
                </a:solidFill>
                <a:latin typeface="Arial Bold" pitchFamily="-110" charset="0"/>
              </a:rPr>
              <a:t>don’t use them because they consume too much electricity</a:t>
            </a:r>
          </a:p>
          <a:p>
            <a:pPr marL="342900" indent="-342900" eaLnBrk="1" hangingPunct="1">
              <a:spcBef>
                <a:spcPct val="20000"/>
              </a:spcBef>
              <a:buFontTx/>
              <a:buChar char="•"/>
            </a:pPr>
            <a:endParaRPr lang="en-US" sz="1800" dirty="0">
              <a:latin typeface="Arial Bold" pitchFamily="-110" charset="0"/>
            </a:endParaRPr>
          </a:p>
          <a:p>
            <a:pPr marL="342900" indent="-342900" eaLnBrk="1" hangingPunct="1">
              <a:spcBef>
                <a:spcPct val="20000"/>
              </a:spcBef>
              <a:buFontTx/>
              <a:buChar char="•"/>
            </a:pPr>
            <a:r>
              <a:rPr lang="en-US" sz="1800" dirty="0">
                <a:latin typeface="Arial Bold" pitchFamily="-110" charset="0"/>
              </a:rPr>
              <a:t>Phone: </a:t>
            </a:r>
            <a:r>
              <a:rPr lang="en-US" sz="1800" dirty="0">
                <a:solidFill>
                  <a:srgbClr val="E1235C"/>
                </a:solidFill>
                <a:latin typeface="Arial Bold" pitchFamily="-110" charset="0"/>
              </a:rPr>
              <a:t>no mobile, they use the “PCO” phone (coin deposit phone at the shop outside the house)</a:t>
            </a:r>
            <a:endParaRPr lang="en-US" sz="2000" dirty="0">
              <a:solidFill>
                <a:srgbClr val="E1235C"/>
              </a:solidFill>
              <a:latin typeface="Arial Bold" pitchFamily="-110" charset="0"/>
            </a:endParaRPr>
          </a:p>
          <a:p>
            <a:pPr marL="342900" indent="-342900" eaLnBrk="1" hangingPunct="1">
              <a:spcBef>
                <a:spcPct val="20000"/>
              </a:spcBef>
            </a:pPr>
            <a:endParaRPr lang="en-US" sz="2000" dirty="0">
              <a:solidFill>
                <a:srgbClr val="E1235C"/>
              </a:solidFill>
              <a:latin typeface="Arial Bold" pitchFamily="-110" charset="0"/>
            </a:endParaRPr>
          </a:p>
        </p:txBody>
      </p:sp>
      <p:sp>
        <p:nvSpPr>
          <p:cNvPr id="16392" name="Text Box 8"/>
          <p:cNvSpPr txBox="1">
            <a:spLocks noChangeArrowheads="1"/>
          </p:cNvSpPr>
          <p:nvPr>
            <p:ph type="title"/>
          </p:nvPr>
        </p:nvSpPr>
        <p:spPr>
          <a:xfrm>
            <a:off x="5638800" y="0"/>
            <a:ext cx="3124200" cy="1524000"/>
          </a:xfrm>
          <a:noFill/>
          <a:ln/>
        </p:spPr>
        <p:txBody>
          <a:bodyPr/>
          <a:lstStyle/>
          <a:p>
            <a:pPr eaLnBrk="0" hangingPunct="0">
              <a:spcBef>
                <a:spcPct val="50000"/>
              </a:spcBef>
            </a:pPr>
            <a:r>
              <a:rPr lang="en-US" sz="2400">
                <a:solidFill>
                  <a:schemeClr val="tx1"/>
                </a:solidFill>
                <a:latin typeface="Arial Bold" pitchFamily="-110" charset="0"/>
              </a:rPr>
              <a:t>TECHNOLOGIES IN </a:t>
            </a:r>
            <a:br>
              <a:rPr lang="en-US" sz="2400">
                <a:solidFill>
                  <a:schemeClr val="tx1"/>
                </a:solidFill>
                <a:latin typeface="Arial Bold" pitchFamily="-110" charset="0"/>
              </a:rPr>
            </a:br>
            <a:r>
              <a:rPr lang="en-US" sz="2400">
                <a:solidFill>
                  <a:schemeClr val="tx1"/>
                </a:solidFill>
                <a:latin typeface="Arial Bold" pitchFamily="-110" charset="0"/>
              </a:rPr>
              <a:t>THE HOME</a:t>
            </a:r>
          </a:p>
        </p:txBody>
      </p:sp>
      <p:pic>
        <p:nvPicPr>
          <p:cNvPr id="16393" name="Picture 9" descr="DSC02127"/>
          <p:cNvPicPr>
            <a:picLocks noChangeAspect="1" noChangeArrowheads="1"/>
          </p:cNvPicPr>
          <p:nvPr/>
        </p:nvPicPr>
        <p:blipFill>
          <a:blip r:embed="rId2"/>
          <a:srcRect/>
          <a:stretch>
            <a:fillRect/>
          </a:stretch>
        </p:blipFill>
        <p:spPr bwMode="auto">
          <a:xfrm>
            <a:off x="152400" y="76200"/>
            <a:ext cx="4972050" cy="66294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2" name="Picture 4" descr="DSC02133"/>
          <p:cNvPicPr>
            <a:picLocks noChangeAspect="1" noChangeArrowheads="1"/>
          </p:cNvPicPr>
          <p:nvPr/>
        </p:nvPicPr>
        <p:blipFill>
          <a:blip r:embed="rId2"/>
          <a:srcRect/>
          <a:stretch>
            <a:fillRect/>
          </a:stretch>
        </p:blipFill>
        <p:spPr bwMode="auto">
          <a:xfrm>
            <a:off x="4076700" y="152400"/>
            <a:ext cx="4914900" cy="6553200"/>
          </a:xfrm>
          <a:prstGeom prst="rect">
            <a:avLst/>
          </a:prstGeom>
          <a:noFill/>
        </p:spPr>
      </p:pic>
      <p:sp>
        <p:nvSpPr>
          <p:cNvPr id="17413" name="Text Box 5"/>
          <p:cNvSpPr txBox="1">
            <a:spLocks noChangeArrowheads="1"/>
          </p:cNvSpPr>
          <p:nvPr>
            <p:ph type="title"/>
          </p:nvPr>
        </p:nvSpPr>
        <p:spPr>
          <a:xfrm>
            <a:off x="381000" y="-76200"/>
            <a:ext cx="3124200" cy="1524000"/>
          </a:xfrm>
          <a:noFill/>
          <a:ln/>
        </p:spPr>
        <p:txBody>
          <a:bodyPr/>
          <a:lstStyle/>
          <a:p>
            <a:pPr eaLnBrk="0" hangingPunct="0">
              <a:spcBef>
                <a:spcPct val="50000"/>
              </a:spcBef>
            </a:pPr>
            <a:r>
              <a:rPr lang="en-US" sz="2400">
                <a:solidFill>
                  <a:schemeClr val="tx1"/>
                </a:solidFill>
                <a:latin typeface="Arial Bold" pitchFamily="-110" charset="0"/>
              </a:rPr>
              <a:t>THIS IS THE KITCHEN…</a:t>
            </a:r>
          </a:p>
        </p:txBody>
      </p:sp>
      <p:sp>
        <p:nvSpPr>
          <p:cNvPr id="17414" name="Rectangle 6"/>
          <p:cNvSpPr>
            <a:spLocks noChangeArrowheads="1"/>
          </p:cNvSpPr>
          <p:nvPr/>
        </p:nvSpPr>
        <p:spPr bwMode="auto">
          <a:xfrm>
            <a:off x="152400" y="1408113"/>
            <a:ext cx="3692525" cy="5297487"/>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1800">
                <a:latin typeface="Arial Bold" pitchFamily="-110" charset="0"/>
              </a:rPr>
              <a:t>There is no light bulb in the socket above it</a:t>
            </a:r>
            <a:r>
              <a:rPr lang="en-US" sz="1800">
                <a:solidFill>
                  <a:srgbClr val="E1235C"/>
                </a:solidFill>
                <a:latin typeface="Arial Bold" pitchFamily="-110" charset="0"/>
              </a:rPr>
              <a:t>…they only keep one light source in the house on at a time--one zero watt bulb. </a:t>
            </a:r>
          </a:p>
          <a:p>
            <a:pPr marL="342900" indent="-342900" eaLnBrk="1" hangingPunct="1">
              <a:spcBef>
                <a:spcPct val="20000"/>
              </a:spcBef>
              <a:buFontTx/>
              <a:buChar char="•"/>
            </a:pPr>
            <a:endParaRPr lang="en-US" sz="1800">
              <a:solidFill>
                <a:srgbClr val="E1235C"/>
              </a:solidFill>
              <a:latin typeface="Arial Bold" pitchFamily="-110" charset="0"/>
            </a:endParaRPr>
          </a:p>
          <a:p>
            <a:pPr marL="342900" indent="-342900" eaLnBrk="1" hangingPunct="1">
              <a:spcBef>
                <a:spcPct val="20000"/>
              </a:spcBef>
              <a:buFontTx/>
              <a:buChar char="•"/>
            </a:pPr>
            <a:r>
              <a:rPr lang="en-US" sz="1800">
                <a:latin typeface="Arial Bold" pitchFamily="-110" charset="0"/>
              </a:rPr>
              <a:t>The blue barrel is full of water:  </a:t>
            </a:r>
            <a:r>
              <a:rPr lang="en-US" sz="1800">
                <a:solidFill>
                  <a:srgbClr val="E1235C"/>
                </a:solidFill>
                <a:latin typeface="Arial Bold" pitchFamily="-110" charset="0"/>
              </a:rPr>
              <a:t>the city supplies water every second day, so a fair bit of the household is covered in water containers, from bottles to basins</a:t>
            </a:r>
          </a:p>
          <a:p>
            <a:pPr marL="342900" indent="-342900" eaLnBrk="1" hangingPunct="1">
              <a:spcBef>
                <a:spcPct val="20000"/>
              </a:spcBef>
              <a:buFontTx/>
              <a:buChar char="•"/>
            </a:pPr>
            <a:endParaRPr lang="en-US" sz="1800">
              <a:solidFill>
                <a:srgbClr val="E1235C"/>
              </a:solidFill>
              <a:latin typeface="Arial Bold" pitchFamily="-110" charset="0"/>
            </a:endParaRPr>
          </a:p>
          <a:p>
            <a:pPr marL="342900" indent="-342900" eaLnBrk="1" hangingPunct="1">
              <a:spcBef>
                <a:spcPct val="20000"/>
              </a:spcBef>
              <a:buFontTx/>
              <a:buChar char="•"/>
            </a:pPr>
            <a:r>
              <a:rPr lang="en-US" sz="1800">
                <a:latin typeface="Arial Bold" pitchFamily="-110" charset="0"/>
              </a:rPr>
              <a:t>Most of these families own many, many cooking vessels and dishes</a:t>
            </a:r>
            <a:r>
              <a:rPr lang="en-US" sz="1800">
                <a:solidFill>
                  <a:srgbClr val="E1235C"/>
                </a:solidFill>
                <a:latin typeface="Arial Bold" pitchFamily="-110" charset="0"/>
              </a:rPr>
              <a:t>       </a:t>
            </a:r>
          </a:p>
          <a:p>
            <a:pPr marL="342900" indent="-342900" eaLnBrk="1" hangingPunct="1">
              <a:spcBef>
                <a:spcPct val="20000"/>
              </a:spcBef>
              <a:buFontTx/>
              <a:buChar char="•"/>
            </a:pPr>
            <a:endParaRPr lang="en-US" sz="1800">
              <a:latin typeface="Arial Bold" pitchFamily="-110" charset="0"/>
            </a:endParaRPr>
          </a:p>
          <a:p>
            <a:pPr marL="342900" indent="-342900" eaLnBrk="1" hangingPunct="1">
              <a:spcBef>
                <a:spcPct val="20000"/>
              </a:spcBef>
            </a:pPr>
            <a:endParaRPr lang="en-US" sz="2000">
              <a:solidFill>
                <a:srgbClr val="E1235C"/>
              </a:solidFill>
              <a:latin typeface="Arial Bold" pitchFamily="-110" charset="0"/>
            </a:endParaRPr>
          </a:p>
          <a:p>
            <a:pPr marL="342900" indent="-342900" eaLnBrk="1" hangingPunct="1">
              <a:spcBef>
                <a:spcPct val="20000"/>
              </a:spcBef>
            </a:pPr>
            <a:endParaRPr lang="en-US" sz="2000">
              <a:solidFill>
                <a:srgbClr val="E1235C"/>
              </a:solidFill>
              <a:latin typeface="Arial Bold" pitchFamily="-110"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6" name="Picture 4" descr="DSC02126(2)"/>
          <p:cNvPicPr>
            <a:picLocks noChangeAspect="1" noChangeArrowheads="1"/>
          </p:cNvPicPr>
          <p:nvPr/>
        </p:nvPicPr>
        <p:blipFill>
          <a:blip r:embed="rId2"/>
          <a:srcRect/>
          <a:stretch>
            <a:fillRect/>
          </a:stretch>
        </p:blipFill>
        <p:spPr bwMode="auto">
          <a:xfrm>
            <a:off x="228600" y="171450"/>
            <a:ext cx="8686800" cy="6515100"/>
          </a:xfrm>
          <a:prstGeom prst="rect">
            <a:avLst/>
          </a:prstGeom>
          <a:noFill/>
        </p:spPr>
      </p:pic>
      <p:sp>
        <p:nvSpPr>
          <p:cNvPr id="18437" name="Text Box 5"/>
          <p:cNvSpPr txBox="1">
            <a:spLocks noChangeArrowheads="1"/>
          </p:cNvSpPr>
          <p:nvPr/>
        </p:nvSpPr>
        <p:spPr bwMode="auto">
          <a:xfrm>
            <a:off x="457200" y="381000"/>
            <a:ext cx="7620000" cy="457200"/>
          </a:xfrm>
          <a:prstGeom prst="rect">
            <a:avLst/>
          </a:prstGeom>
          <a:noFill/>
          <a:ln w="9525">
            <a:noFill/>
            <a:miter lim="800000"/>
            <a:headEnd/>
            <a:tailEnd/>
          </a:ln>
        </p:spPr>
        <p:txBody>
          <a:bodyPr>
            <a:prstTxWarp prst="textNoShape">
              <a:avLst/>
            </a:prstTxWarp>
            <a:spAutoFit/>
          </a:bodyPr>
          <a:lstStyle/>
          <a:p>
            <a:r>
              <a:rPr lang="en-US">
                <a:solidFill>
                  <a:schemeClr val="bg1"/>
                </a:solidFill>
                <a:latin typeface="Arial Bold" pitchFamily="-110" charset="0"/>
              </a:rPr>
              <a:t>Re-used water bottles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a:p>
        </p:txBody>
      </p:sp>
      <p:sp>
        <p:nvSpPr>
          <p:cNvPr id="19459" name="Rectangle 3"/>
          <p:cNvSpPr>
            <a:spLocks noGrp="1" noChangeArrowheads="1"/>
          </p:cNvSpPr>
          <p:nvPr>
            <p:ph type="body" idx="1"/>
          </p:nvPr>
        </p:nvSpPr>
        <p:spPr/>
        <p:txBody>
          <a:bodyPr/>
          <a:lstStyle/>
          <a:p>
            <a:endParaRPr lang="en-US"/>
          </a:p>
        </p:txBody>
      </p:sp>
      <p:pic>
        <p:nvPicPr>
          <p:cNvPr id="19460" name="Picture 4"/>
          <p:cNvPicPr>
            <a:picLocks noChangeAspect="1" noChangeArrowheads="1"/>
          </p:cNvPicPr>
          <p:nvPr/>
        </p:nvPicPr>
        <p:blipFill>
          <a:blip r:embed="rId2"/>
          <a:srcRect/>
          <a:stretch>
            <a:fillRect/>
          </a:stretch>
        </p:blipFill>
        <p:spPr bwMode="auto">
          <a:xfrm>
            <a:off x="228600" y="152400"/>
            <a:ext cx="8763000" cy="6572250"/>
          </a:xfrm>
          <a:prstGeom prst="rect">
            <a:avLst/>
          </a:prstGeom>
          <a:noFill/>
          <a:ln w="9525">
            <a:noFill/>
            <a:miter lim="800000"/>
            <a:headEnd/>
            <a:tailEnd/>
          </a:ln>
          <a:effectLst/>
        </p:spPr>
      </p:pic>
      <p:sp>
        <p:nvSpPr>
          <p:cNvPr id="19461" name="Text Box 5"/>
          <p:cNvSpPr txBox="1">
            <a:spLocks noChangeArrowheads="1"/>
          </p:cNvSpPr>
          <p:nvPr/>
        </p:nvSpPr>
        <p:spPr bwMode="auto">
          <a:xfrm>
            <a:off x="457200" y="457200"/>
            <a:ext cx="7620000" cy="1187450"/>
          </a:xfrm>
          <a:prstGeom prst="rect">
            <a:avLst/>
          </a:prstGeom>
          <a:noFill/>
          <a:ln w="9525">
            <a:noFill/>
            <a:miter lim="800000"/>
            <a:headEnd/>
            <a:tailEnd/>
          </a:ln>
        </p:spPr>
        <p:txBody>
          <a:bodyPr>
            <a:prstTxWarp prst="textNoShape">
              <a:avLst/>
            </a:prstTxWarp>
            <a:spAutoFit/>
          </a:bodyPr>
          <a:lstStyle/>
          <a:p>
            <a:r>
              <a:rPr lang="en-US">
                <a:solidFill>
                  <a:schemeClr val="bg1"/>
                </a:solidFill>
                <a:latin typeface="Arial Bold" pitchFamily="-110" charset="0"/>
              </a:rPr>
              <a:t>Most of their belongings are stowed away when not in use, including clothing, toys, vessels and fans…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p>
        </p:txBody>
      </p:sp>
      <p:pic>
        <p:nvPicPr>
          <p:cNvPr id="20484" name="Picture 4"/>
          <p:cNvPicPr>
            <a:picLocks noChangeAspect="1" noChangeArrowheads="1"/>
          </p:cNvPicPr>
          <p:nvPr/>
        </p:nvPicPr>
        <p:blipFill>
          <a:blip r:embed="rId2"/>
          <a:srcRect/>
          <a:stretch>
            <a:fillRect/>
          </a:stretch>
        </p:blipFill>
        <p:spPr bwMode="auto">
          <a:xfrm>
            <a:off x="152400" y="152400"/>
            <a:ext cx="8763000" cy="6572250"/>
          </a:xfrm>
          <a:prstGeom prst="rect">
            <a:avLst/>
          </a:prstGeom>
          <a:noFill/>
          <a:ln w="9525">
            <a:noFill/>
            <a:miter lim="800000"/>
            <a:headEnd/>
            <a:tailEnd/>
          </a:ln>
          <a:effectLst/>
        </p:spPr>
      </p:pic>
      <p:sp>
        <p:nvSpPr>
          <p:cNvPr id="20486" name="Text Box 6"/>
          <p:cNvSpPr txBox="1">
            <a:spLocks noChangeArrowheads="1"/>
          </p:cNvSpPr>
          <p:nvPr>
            <p:ph type="body" idx="1"/>
          </p:nvPr>
        </p:nvSpPr>
        <p:spPr>
          <a:xfrm>
            <a:off x="457200" y="457200"/>
            <a:ext cx="7772400" cy="4114800"/>
          </a:xfrm>
          <a:noFill/>
          <a:ln/>
        </p:spPr>
        <p:txBody>
          <a:bodyPr/>
          <a:lstStyle/>
          <a:p>
            <a:pPr eaLnBrk="0" hangingPunct="0">
              <a:spcBef>
                <a:spcPct val="0"/>
              </a:spcBef>
              <a:buFontTx/>
              <a:buNone/>
            </a:pPr>
            <a:r>
              <a:rPr lang="en-US" sz="2400">
                <a:solidFill>
                  <a:schemeClr val="bg1"/>
                </a:solidFill>
                <a:latin typeface="Arial Bold" pitchFamily="-110" charset="0"/>
              </a:rPr>
              <a:t>The son’s cadet uniform is hung prominently in the otherwise spare room, indicating the importance given  to both the son and his hobbies.  Many of the houses of this income level had cadet certificates and uniforms hung in the main room.</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p>
        </p:txBody>
      </p:sp>
      <p:sp>
        <p:nvSpPr>
          <p:cNvPr id="21507" name="Rectangle 3"/>
          <p:cNvSpPr>
            <a:spLocks noGrp="1" noChangeArrowheads="1"/>
          </p:cNvSpPr>
          <p:nvPr>
            <p:ph type="body" idx="1"/>
          </p:nvPr>
        </p:nvSpPr>
        <p:spPr/>
        <p:txBody>
          <a:bodyPr/>
          <a:lstStyle/>
          <a:p>
            <a:endParaRPr lang="en-US"/>
          </a:p>
        </p:txBody>
      </p:sp>
      <p:pic>
        <p:nvPicPr>
          <p:cNvPr id="21508" name="Picture 4"/>
          <p:cNvPicPr>
            <a:picLocks noChangeAspect="1" noChangeArrowheads="1"/>
          </p:cNvPicPr>
          <p:nvPr/>
        </p:nvPicPr>
        <p:blipFill>
          <a:blip r:embed="rId2"/>
          <a:srcRect/>
          <a:stretch>
            <a:fillRect/>
          </a:stretch>
        </p:blipFill>
        <p:spPr bwMode="auto">
          <a:xfrm>
            <a:off x="228600" y="152400"/>
            <a:ext cx="8686800" cy="6515100"/>
          </a:xfrm>
          <a:prstGeom prst="rect">
            <a:avLst/>
          </a:prstGeom>
          <a:noFill/>
          <a:ln w="9525">
            <a:noFill/>
            <a:miter lim="800000"/>
            <a:headEnd/>
            <a:tailEnd/>
          </a:ln>
          <a:effectLst/>
        </p:spPr>
      </p:pic>
      <p:sp>
        <p:nvSpPr>
          <p:cNvPr id="21509" name="Text Box 5"/>
          <p:cNvSpPr txBox="1">
            <a:spLocks noChangeArrowheads="1"/>
          </p:cNvSpPr>
          <p:nvPr/>
        </p:nvSpPr>
        <p:spPr bwMode="auto">
          <a:xfrm>
            <a:off x="457200" y="381000"/>
            <a:ext cx="7620000" cy="457200"/>
          </a:xfrm>
          <a:prstGeom prst="rect">
            <a:avLst/>
          </a:prstGeom>
          <a:noFill/>
          <a:ln w="9525">
            <a:noFill/>
            <a:miter lim="800000"/>
            <a:headEnd/>
            <a:tailEnd/>
          </a:ln>
        </p:spPr>
        <p:txBody>
          <a:bodyPr>
            <a:prstTxWarp prst="textNoShape">
              <a:avLst/>
            </a:prstTxWarp>
            <a:spAutoFit/>
          </a:bodyPr>
          <a:lstStyle/>
          <a:p>
            <a:r>
              <a:rPr lang="en-US">
                <a:solidFill>
                  <a:schemeClr val="bg1"/>
                </a:solidFill>
                <a:latin typeface="Arial Bold" pitchFamily="-110" charset="0"/>
              </a:rPr>
              <a:t>More water storage vessels…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srcRect/>
          <a:stretch>
            <a:fillRect/>
          </a:stretch>
        </p:blipFill>
        <p:spPr bwMode="auto">
          <a:xfrm>
            <a:off x="152400" y="152400"/>
            <a:ext cx="4876800" cy="6502400"/>
          </a:xfrm>
          <a:prstGeom prst="rect">
            <a:avLst/>
          </a:prstGeom>
          <a:noFill/>
          <a:ln w="9525">
            <a:noFill/>
            <a:miter lim="800000"/>
            <a:headEnd/>
            <a:tailEnd/>
          </a:ln>
          <a:effectLst/>
        </p:spPr>
      </p:pic>
      <p:sp>
        <p:nvSpPr>
          <p:cNvPr id="22533" name="Rectangle 5"/>
          <p:cNvSpPr>
            <a:spLocks noChangeArrowheads="1"/>
          </p:cNvSpPr>
          <p:nvPr/>
        </p:nvSpPr>
        <p:spPr bwMode="auto">
          <a:xfrm>
            <a:off x="5181600" y="2322513"/>
            <a:ext cx="3962400" cy="4840287"/>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pPr>
            <a:r>
              <a:rPr lang="en-US" sz="1800">
                <a:solidFill>
                  <a:srgbClr val="E1235C"/>
                </a:solidFill>
                <a:latin typeface="Arial Bold" pitchFamily="-110" charset="0"/>
              </a:rPr>
              <a:t>It’s actually pretty common to find Christian paraphernalia in many Hindu homes, especially since there are many mixed marriages and conversions in this income group.</a:t>
            </a:r>
          </a:p>
          <a:p>
            <a:pPr marL="342900" indent="-342900" eaLnBrk="1" hangingPunct="1">
              <a:spcBef>
                <a:spcPct val="20000"/>
              </a:spcBef>
            </a:pPr>
            <a:endParaRPr lang="en-US" sz="1800">
              <a:solidFill>
                <a:srgbClr val="E1235C"/>
              </a:solidFill>
              <a:latin typeface="Arial Bold" pitchFamily="-110" charset="0"/>
            </a:endParaRPr>
          </a:p>
          <a:p>
            <a:pPr marL="342900" indent="-342900" eaLnBrk="1" hangingPunct="1">
              <a:spcBef>
                <a:spcPct val="20000"/>
              </a:spcBef>
            </a:pPr>
            <a:r>
              <a:rPr lang="en-US" sz="1800">
                <a:solidFill>
                  <a:srgbClr val="E1235C"/>
                </a:solidFill>
                <a:latin typeface="Arial Bold" pitchFamily="-110" charset="0"/>
              </a:rPr>
              <a:t>In this household, the mother’s sister converted to Christianity, and gave it to them as a gift.  The children go to a convent school, and so they sometimes enjoy lighting candles and praying.  The parents don’t mind.</a:t>
            </a:r>
          </a:p>
          <a:p>
            <a:pPr marL="342900" indent="-342900" eaLnBrk="1" hangingPunct="1">
              <a:spcBef>
                <a:spcPct val="20000"/>
              </a:spcBef>
            </a:pPr>
            <a:endParaRPr lang="en-US" sz="1800">
              <a:solidFill>
                <a:srgbClr val="E1235C"/>
              </a:solidFill>
              <a:latin typeface="Arial Bold" pitchFamily="-110" charset="0"/>
            </a:endParaRPr>
          </a:p>
          <a:p>
            <a:pPr marL="342900" indent="-342900" eaLnBrk="1" hangingPunct="1">
              <a:spcBef>
                <a:spcPct val="20000"/>
              </a:spcBef>
            </a:pPr>
            <a:endParaRPr lang="en-US" sz="1800">
              <a:solidFill>
                <a:srgbClr val="E1235C"/>
              </a:solidFill>
              <a:latin typeface="Arial Bold" pitchFamily="-110" charset="0"/>
            </a:endParaRPr>
          </a:p>
        </p:txBody>
      </p:sp>
      <p:sp>
        <p:nvSpPr>
          <p:cNvPr id="22534" name="Text Box 6"/>
          <p:cNvSpPr txBox="1">
            <a:spLocks noChangeArrowheads="1"/>
          </p:cNvSpPr>
          <p:nvPr>
            <p:ph type="title"/>
          </p:nvPr>
        </p:nvSpPr>
        <p:spPr>
          <a:xfrm>
            <a:off x="5603875" y="304800"/>
            <a:ext cx="3124200" cy="1524000"/>
          </a:xfrm>
          <a:noFill/>
          <a:ln/>
        </p:spPr>
        <p:txBody>
          <a:bodyPr/>
          <a:lstStyle/>
          <a:p>
            <a:pPr eaLnBrk="0" hangingPunct="0">
              <a:spcBef>
                <a:spcPct val="50000"/>
              </a:spcBef>
            </a:pPr>
            <a:r>
              <a:rPr lang="en-US" sz="2400">
                <a:solidFill>
                  <a:schemeClr val="tx1"/>
                </a:solidFill>
                <a:latin typeface="Arial Bold" pitchFamily="-110" charset="0"/>
              </a:rPr>
              <a:t>IN THE TOP LEFT CORNER, THERE’S A PICTURE OF JESUS’ LAST SUPPER…</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srcRect/>
          <a:stretch>
            <a:fillRect/>
          </a:stretch>
        </p:blipFill>
        <p:spPr bwMode="auto">
          <a:xfrm>
            <a:off x="4114800" y="152400"/>
            <a:ext cx="4876800" cy="6502400"/>
          </a:xfrm>
          <a:prstGeom prst="rect">
            <a:avLst/>
          </a:prstGeom>
          <a:noFill/>
          <a:ln w="9525">
            <a:noFill/>
            <a:miter lim="800000"/>
            <a:headEnd/>
            <a:tailEnd/>
          </a:ln>
          <a:effectLst/>
        </p:spPr>
      </p:pic>
      <p:sp>
        <p:nvSpPr>
          <p:cNvPr id="23557" name="Rectangle 5"/>
          <p:cNvSpPr>
            <a:spLocks noChangeArrowheads="1"/>
          </p:cNvSpPr>
          <p:nvPr/>
        </p:nvSpPr>
        <p:spPr bwMode="auto">
          <a:xfrm>
            <a:off x="228600" y="1143000"/>
            <a:ext cx="3692525" cy="5449888"/>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pPr>
            <a:r>
              <a:rPr lang="en-US" sz="1800">
                <a:solidFill>
                  <a:srgbClr val="E1235C"/>
                </a:solidFill>
                <a:latin typeface="Arial Bold" pitchFamily="-110" charset="0"/>
              </a:rPr>
              <a:t>Many of the mothers, since they are confined to the household for most of the day, thread flower garlands for some extra cash.  </a:t>
            </a:r>
          </a:p>
          <a:p>
            <a:pPr marL="342900" indent="-342900" eaLnBrk="1" hangingPunct="1">
              <a:spcBef>
                <a:spcPct val="20000"/>
              </a:spcBef>
            </a:pPr>
            <a:endParaRPr lang="en-US" sz="1800">
              <a:solidFill>
                <a:srgbClr val="E1235C"/>
              </a:solidFill>
              <a:latin typeface="Arial Bold" pitchFamily="-110" charset="0"/>
            </a:endParaRPr>
          </a:p>
          <a:p>
            <a:pPr marL="342900" indent="-342900" eaLnBrk="1" hangingPunct="1">
              <a:spcBef>
                <a:spcPct val="20000"/>
              </a:spcBef>
            </a:pPr>
            <a:r>
              <a:rPr lang="en-US" sz="1800">
                <a:solidFill>
                  <a:srgbClr val="E1235C"/>
                </a:solidFill>
                <a:latin typeface="Arial Bold" pitchFamily="-110" charset="0"/>
              </a:rPr>
              <a:t>A garland seller will drop off flowers (by the kilogram) in the morning, and the women thread them and return them in the evening, before the Hindu prayers begin.  They can make about 100 to 200 extra rupees by the end of the week doing this on a daily basis.   </a:t>
            </a:r>
          </a:p>
        </p:txBody>
      </p:sp>
      <p:sp>
        <p:nvSpPr>
          <p:cNvPr id="23558" name="Text Box 6"/>
          <p:cNvSpPr txBox="1">
            <a:spLocks noChangeArrowheads="1"/>
          </p:cNvSpPr>
          <p:nvPr>
            <p:ph type="title"/>
          </p:nvPr>
        </p:nvSpPr>
        <p:spPr>
          <a:xfrm>
            <a:off x="381000" y="-228600"/>
            <a:ext cx="3124200" cy="1524000"/>
          </a:xfrm>
          <a:noFill/>
          <a:ln/>
        </p:spPr>
        <p:txBody>
          <a:bodyPr/>
          <a:lstStyle/>
          <a:p>
            <a:pPr eaLnBrk="0" hangingPunct="0">
              <a:spcBef>
                <a:spcPct val="50000"/>
              </a:spcBef>
            </a:pPr>
            <a:r>
              <a:rPr lang="en-US" sz="2400">
                <a:solidFill>
                  <a:schemeClr val="tx1"/>
                </a:solidFill>
                <a:latin typeface="Arial Bold" pitchFamily="-110" charset="0"/>
              </a:rPr>
              <a:t>INFORMAL INCOME</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en-US"/>
          </a:p>
        </p:txBody>
      </p:sp>
      <p:pic>
        <p:nvPicPr>
          <p:cNvPr id="25604" name="Picture 4"/>
          <p:cNvPicPr>
            <a:picLocks noChangeAspect="1" noChangeArrowheads="1"/>
          </p:cNvPicPr>
          <p:nvPr/>
        </p:nvPicPr>
        <p:blipFill>
          <a:blip r:embed="rId2"/>
          <a:srcRect/>
          <a:stretch>
            <a:fillRect/>
          </a:stretch>
        </p:blipFill>
        <p:spPr bwMode="auto">
          <a:xfrm>
            <a:off x="152400" y="152400"/>
            <a:ext cx="8686800" cy="6515100"/>
          </a:xfrm>
          <a:prstGeom prst="rect">
            <a:avLst/>
          </a:prstGeom>
          <a:noFill/>
          <a:ln w="9525">
            <a:noFill/>
            <a:miter lim="800000"/>
            <a:headEnd/>
            <a:tailEnd/>
          </a:ln>
          <a:effectLst/>
        </p:spPr>
      </p:pic>
      <p:sp>
        <p:nvSpPr>
          <p:cNvPr id="25606" name="Text Box 6"/>
          <p:cNvSpPr txBox="1">
            <a:spLocks noChangeArrowheads="1"/>
          </p:cNvSpPr>
          <p:nvPr>
            <p:ph type="body" idx="1"/>
          </p:nvPr>
        </p:nvSpPr>
        <p:spPr>
          <a:xfrm>
            <a:off x="-76200" y="304800"/>
            <a:ext cx="8763000" cy="4114800"/>
          </a:xfrm>
          <a:noFill/>
          <a:ln/>
        </p:spPr>
        <p:txBody>
          <a:bodyPr/>
          <a:lstStyle/>
          <a:p>
            <a:pPr eaLnBrk="0" hangingPunct="0">
              <a:spcBef>
                <a:spcPct val="0"/>
              </a:spcBef>
              <a:buFontTx/>
              <a:buNone/>
            </a:pPr>
            <a:r>
              <a:rPr lang="en-US" sz="2000">
                <a:solidFill>
                  <a:schemeClr val="bg1"/>
                </a:solidFill>
                <a:latin typeface="Arial Bold" pitchFamily="-110" charset="0"/>
              </a:rPr>
              <a:t>    One of the most common things that families reported watching together were ‘serials’, which are basically like trashy  soap operas for Indian families.  Also, many mothers enjoy watching cartoons with their children, and the whole family will watch Bollywood movies and music videos together.</a:t>
            </a:r>
            <a:endParaRPr lang="en-US" sz="1800">
              <a:solidFill>
                <a:schemeClr val="bg1"/>
              </a:solidFill>
              <a:latin typeface="Arial Bold" pitchFamily="-110"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6" name="Picture 4" descr="Picture 3"/>
          <p:cNvPicPr>
            <a:picLocks noChangeAspect="1" noChangeArrowheads="1"/>
          </p:cNvPicPr>
          <p:nvPr/>
        </p:nvPicPr>
        <p:blipFill>
          <a:blip r:embed="rId3"/>
          <a:srcRect l="6977"/>
          <a:stretch>
            <a:fillRect/>
          </a:stretch>
        </p:blipFill>
        <p:spPr bwMode="auto">
          <a:xfrm>
            <a:off x="0" y="842963"/>
            <a:ext cx="9144000" cy="6015037"/>
          </a:xfrm>
          <a:prstGeom prst="rect">
            <a:avLst/>
          </a:prstGeom>
          <a:noFill/>
        </p:spPr>
      </p:pic>
      <p:sp>
        <p:nvSpPr>
          <p:cNvPr id="8197" name="Rectangle 5"/>
          <p:cNvSpPr>
            <a:spLocks noChangeArrowheads="1"/>
          </p:cNvSpPr>
          <p:nvPr/>
        </p:nvSpPr>
        <p:spPr bwMode="auto">
          <a:xfrm>
            <a:off x="0" y="1524000"/>
            <a:ext cx="9144000" cy="1752600"/>
          </a:xfrm>
          <a:prstGeom prst="rect">
            <a:avLst/>
          </a:prstGeom>
          <a:solidFill>
            <a:schemeClr val="bg1">
              <a:alpha val="56000"/>
            </a:schemeClr>
          </a:solidFill>
          <a:ln w="9525">
            <a:noFill/>
            <a:miter lim="800000"/>
            <a:headEnd/>
            <a:tailEnd/>
          </a:ln>
        </p:spPr>
        <p:txBody>
          <a:bodyPr wrap="none" anchor="ctr">
            <a:prstTxWarp prst="textNoShape">
              <a:avLst/>
            </a:prstTxWarp>
          </a:bodyPr>
          <a:lstStyle/>
          <a:p>
            <a:endParaRPr lang="en-US"/>
          </a:p>
        </p:txBody>
      </p:sp>
      <p:sp>
        <p:nvSpPr>
          <p:cNvPr id="8195" name="Rectangle 3"/>
          <p:cNvSpPr>
            <a:spLocks noGrp="1" noChangeArrowheads="1"/>
          </p:cNvSpPr>
          <p:nvPr>
            <p:ph type="body" idx="1"/>
          </p:nvPr>
        </p:nvSpPr>
        <p:spPr>
          <a:xfrm>
            <a:off x="-11113" y="1600200"/>
            <a:ext cx="7772401" cy="1676400"/>
          </a:xfrm>
          <a:noFill/>
        </p:spPr>
        <p:txBody>
          <a:bodyPr/>
          <a:lstStyle/>
          <a:p>
            <a:pPr>
              <a:buNone/>
            </a:pPr>
            <a:r>
              <a:rPr lang="en-US" sz="2800" dirty="0" smtClean="0">
                <a:solidFill>
                  <a:srgbClr val="E1235C"/>
                </a:solidFill>
                <a:effectLst>
                  <a:glow rad="228600">
                    <a:schemeClr val="bg1">
                      <a:alpha val="50000"/>
                    </a:schemeClr>
                  </a:glow>
                </a:effectLst>
                <a:latin typeface="Arial Bold" pitchFamily="-110" charset="0"/>
              </a:rPr>
              <a:t>urban</a:t>
            </a:r>
            <a:r>
              <a:rPr lang="en-US" sz="2800" dirty="0">
                <a:solidFill>
                  <a:srgbClr val="E1235C"/>
                </a:solidFill>
                <a:effectLst>
                  <a:glow rad="228600">
                    <a:schemeClr val="bg1">
                      <a:alpha val="50000"/>
                    </a:schemeClr>
                  </a:glow>
                </a:effectLst>
                <a:latin typeface="Arial Bold" pitchFamily="-110" charset="0"/>
              </a:rPr>
              <a:t>, mixed income neighborhood</a:t>
            </a:r>
          </a:p>
          <a:p>
            <a:pPr>
              <a:buNone/>
            </a:pPr>
            <a:r>
              <a:rPr lang="en-US" sz="2800" dirty="0">
                <a:solidFill>
                  <a:srgbClr val="E1235C"/>
                </a:solidFill>
                <a:effectLst>
                  <a:glow rad="228600">
                    <a:schemeClr val="bg1">
                      <a:alpha val="50000"/>
                    </a:schemeClr>
                  </a:glow>
                </a:effectLst>
                <a:latin typeface="Arial Bold" pitchFamily="-110" charset="0"/>
              </a:rPr>
              <a:t>near the city center</a:t>
            </a:r>
          </a:p>
          <a:p>
            <a:pPr>
              <a:buNone/>
            </a:pPr>
            <a:r>
              <a:rPr lang="en-US" sz="2800" dirty="0">
                <a:solidFill>
                  <a:srgbClr val="E1235C"/>
                </a:solidFill>
                <a:effectLst>
                  <a:glow rad="228600">
                    <a:schemeClr val="bg1">
                      <a:alpha val="50000"/>
                    </a:schemeClr>
                  </a:glow>
                </a:effectLst>
                <a:latin typeface="Arial Bold" pitchFamily="-110" charset="0"/>
              </a:rPr>
              <a:t>government housing</a:t>
            </a:r>
            <a:endParaRPr lang="en-US" sz="2800" dirty="0">
              <a:solidFill>
                <a:schemeClr val="bg1"/>
              </a:solidFill>
              <a:effectLst>
                <a:glow rad="228600">
                  <a:schemeClr val="bg1">
                    <a:alpha val="50000"/>
                  </a:schemeClr>
                </a:glow>
              </a:effectLst>
            </a:endParaRPr>
          </a:p>
        </p:txBody>
      </p:sp>
      <p:sp>
        <p:nvSpPr>
          <p:cNvPr id="8194" name="Rectangle 2"/>
          <p:cNvSpPr>
            <a:spLocks noGrp="1" noChangeArrowheads="1"/>
          </p:cNvSpPr>
          <p:nvPr>
            <p:ph type="title"/>
          </p:nvPr>
        </p:nvSpPr>
        <p:spPr>
          <a:xfrm>
            <a:off x="0" y="0"/>
            <a:ext cx="8001000" cy="838200"/>
          </a:xfrm>
        </p:spPr>
        <p:txBody>
          <a:bodyPr/>
          <a:lstStyle/>
          <a:p>
            <a:pPr algn="l"/>
            <a:r>
              <a:rPr lang="en-US" cap="all" dirty="0" smtClean="0">
                <a:solidFill>
                  <a:schemeClr val="tx1"/>
                </a:solidFill>
                <a:latin typeface="Arial Bold" pitchFamily="-110" charset="0"/>
              </a:rPr>
              <a:t>Karnataka, India</a:t>
            </a:r>
            <a:endParaRPr lang="en-US" cap="all" dirty="0"/>
          </a:p>
        </p:txBody>
      </p:sp>
      <p:pic>
        <p:nvPicPr>
          <p:cNvPr id="8" name="Picture 7" descr="Screen shot 2010-06-30 at 10.37.03 AM.png"/>
          <p:cNvPicPr>
            <a:picLocks noChangeAspect="1"/>
          </p:cNvPicPr>
          <p:nvPr/>
        </p:nvPicPr>
        <p:blipFill>
          <a:blip r:embed="rId4"/>
          <a:srcRect l="3984" r="3841"/>
          <a:stretch>
            <a:fillRect/>
          </a:stretch>
        </p:blipFill>
        <p:spPr>
          <a:xfrm>
            <a:off x="0" y="838201"/>
            <a:ext cx="9144000" cy="6019800"/>
          </a:xfrm>
          <a:prstGeom prst="rect">
            <a:avLst/>
          </a:prstGeom>
        </p:spPr>
      </p:pic>
      <p:sp>
        <p:nvSpPr>
          <p:cNvPr id="10" name="Rectangle 5"/>
          <p:cNvSpPr>
            <a:spLocks noChangeArrowheads="1"/>
          </p:cNvSpPr>
          <p:nvPr/>
        </p:nvSpPr>
        <p:spPr bwMode="auto">
          <a:xfrm>
            <a:off x="5791200" y="838200"/>
            <a:ext cx="3352800" cy="6019800"/>
          </a:xfrm>
          <a:prstGeom prst="rect">
            <a:avLst/>
          </a:prstGeom>
          <a:solidFill>
            <a:schemeClr val="bg1">
              <a:alpha val="70000"/>
            </a:schemeClr>
          </a:solidFill>
          <a:ln w="9525">
            <a:noFill/>
            <a:miter lim="800000"/>
            <a:headEnd/>
            <a:tailEnd/>
          </a:ln>
        </p:spPr>
        <p:txBody>
          <a:bodyPr wrap="none" anchor="ctr">
            <a:prstTxWarp prst="textNoShape">
              <a:avLst/>
            </a:prstTxWarp>
          </a:bodyPr>
          <a:lstStyle/>
          <a:p>
            <a:endParaRPr lang="en-US"/>
          </a:p>
        </p:txBody>
      </p:sp>
      <p:sp>
        <p:nvSpPr>
          <p:cNvPr id="11" name="Rectangle 3"/>
          <p:cNvSpPr txBox="1">
            <a:spLocks noChangeArrowheads="1"/>
          </p:cNvSpPr>
          <p:nvPr/>
        </p:nvSpPr>
        <p:spPr bwMode="auto">
          <a:xfrm>
            <a:off x="5791200" y="838200"/>
            <a:ext cx="3352800" cy="601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E1235C"/>
                </a:solidFill>
                <a:effectLst>
                  <a:glow rad="228600">
                    <a:schemeClr val="bg1">
                      <a:alpha val="10000"/>
                    </a:schemeClr>
                  </a:glow>
                </a:effectLst>
                <a:uLnTx/>
                <a:uFillTx/>
                <a:latin typeface="Arial Bold" pitchFamily="-110" charset="0"/>
                <a:ea typeface="+mn-ea"/>
                <a:cs typeface="+mn-cs"/>
              </a:rPr>
              <a:t>Population of India:</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lang="en-US" sz="2800" kern="0" noProof="0" dirty="0" smtClean="0">
                <a:solidFill>
                  <a:srgbClr val="E1235C"/>
                </a:solidFill>
                <a:effectLst>
                  <a:glow rad="228600">
                    <a:schemeClr val="bg1">
                      <a:alpha val="10000"/>
                    </a:schemeClr>
                  </a:glow>
                </a:effectLst>
                <a:latin typeface="Arial Bold" pitchFamily="-110" charset="0"/>
                <a:ea typeface="+mn-ea"/>
                <a:cs typeface="+mn-cs"/>
              </a:rPr>
              <a:t>Average Income:</a:t>
            </a:r>
            <a:endParaRPr kumimoji="0" lang="en-US" sz="2800" b="0" i="0" u="none" strike="noStrike" kern="0" cap="none" spc="0" normalizeH="0" baseline="0" noProof="0" dirty="0" smtClean="0">
              <a:ln>
                <a:noFill/>
              </a:ln>
              <a:solidFill>
                <a:srgbClr val="E1235C"/>
              </a:solidFill>
              <a:effectLst>
                <a:glow rad="228600">
                  <a:schemeClr val="bg1">
                    <a:alpha val="10000"/>
                  </a:schemeClr>
                </a:glow>
              </a:effectLst>
              <a:uLnTx/>
              <a:uFillTx/>
              <a:latin typeface="Arial Bold" pitchFamily="-110"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0" cap="none" spc="0" normalizeH="0" baseline="0" noProof="0" dirty="0" smtClean="0">
              <a:ln>
                <a:noFill/>
              </a:ln>
              <a:solidFill>
                <a:srgbClr val="E1235C"/>
              </a:solidFill>
              <a:effectLst>
                <a:glow rad="228600">
                  <a:schemeClr val="bg1">
                    <a:alpha val="10000"/>
                  </a:schemeClr>
                </a:glow>
              </a:effectLst>
              <a:uLnTx/>
              <a:uFillTx/>
              <a:latin typeface="Arial Bold" pitchFamily="-110"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lang="en-US" sz="2800" kern="0" dirty="0" smtClean="0">
                <a:solidFill>
                  <a:srgbClr val="E1235C"/>
                </a:solidFill>
                <a:effectLst>
                  <a:glow rad="228600">
                    <a:schemeClr val="bg1">
                      <a:alpha val="10000"/>
                    </a:schemeClr>
                  </a:glow>
                </a:effectLst>
                <a:latin typeface="Arial Bold" pitchFamily="-110" charset="0"/>
                <a:ea typeface="+mn-ea"/>
                <a:cs typeface="+mn-cs"/>
              </a:rPr>
              <a:t>Population of Karnataka:</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lang="en-US" sz="2800" kern="0" dirty="0" smtClean="0">
                <a:solidFill>
                  <a:srgbClr val="E1235C"/>
                </a:solidFill>
                <a:effectLst>
                  <a:glow rad="228600">
                    <a:schemeClr val="bg1">
                      <a:alpha val="10000"/>
                    </a:schemeClr>
                  </a:glow>
                </a:effectLst>
                <a:latin typeface="Arial Bold" pitchFamily="-110" charset="0"/>
                <a:ea typeface="+mn-ea"/>
                <a:cs typeface="+mn-cs"/>
              </a:rPr>
              <a:t>Average Income: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p>
        </p:txBody>
      </p:sp>
      <p:pic>
        <p:nvPicPr>
          <p:cNvPr id="26628" name="Picture 4"/>
          <p:cNvPicPr>
            <a:picLocks noChangeAspect="1" noChangeArrowheads="1"/>
          </p:cNvPicPr>
          <p:nvPr/>
        </p:nvPicPr>
        <p:blipFill>
          <a:blip r:embed="rId2"/>
          <a:srcRect/>
          <a:stretch>
            <a:fillRect/>
          </a:stretch>
        </p:blipFill>
        <p:spPr bwMode="auto">
          <a:xfrm>
            <a:off x="228600" y="152400"/>
            <a:ext cx="8686800" cy="6515100"/>
          </a:xfrm>
          <a:prstGeom prst="rect">
            <a:avLst/>
          </a:prstGeom>
          <a:noFill/>
          <a:ln w="9525">
            <a:noFill/>
            <a:miter lim="800000"/>
            <a:headEnd/>
            <a:tailEnd/>
          </a:ln>
          <a:effectLst/>
        </p:spPr>
      </p:pic>
      <p:sp>
        <p:nvSpPr>
          <p:cNvPr id="26632" name="Text Box 8"/>
          <p:cNvSpPr txBox="1">
            <a:spLocks noChangeArrowheads="1"/>
          </p:cNvSpPr>
          <p:nvPr>
            <p:ph type="body" idx="1"/>
          </p:nvPr>
        </p:nvSpPr>
        <p:spPr>
          <a:xfrm>
            <a:off x="228600" y="3657600"/>
            <a:ext cx="3505200" cy="4114800"/>
          </a:xfrm>
          <a:noFill/>
          <a:ln/>
        </p:spPr>
        <p:txBody>
          <a:bodyPr/>
          <a:lstStyle/>
          <a:p>
            <a:pPr eaLnBrk="0" hangingPunct="0">
              <a:spcBef>
                <a:spcPct val="0"/>
              </a:spcBef>
              <a:buFontTx/>
              <a:buNone/>
            </a:pPr>
            <a:r>
              <a:rPr lang="en-US" sz="1600">
                <a:solidFill>
                  <a:schemeClr val="bg1"/>
                </a:solidFill>
                <a:latin typeface="Arial Bold" pitchFamily="-110" charset="0"/>
              </a:rPr>
              <a:t>The kids preferred the ‘non-educational’ gaming cartridge, including games like Mario, skeet shooting, and galaxy</a:t>
            </a:r>
          </a:p>
          <a:p>
            <a:pPr eaLnBrk="0" hangingPunct="0">
              <a:spcBef>
                <a:spcPct val="0"/>
              </a:spcBef>
              <a:buFontTx/>
              <a:buNone/>
            </a:pPr>
            <a:endParaRPr lang="en-US" sz="1600">
              <a:solidFill>
                <a:schemeClr val="bg1"/>
              </a:solidFill>
              <a:latin typeface="Arial Bold" pitchFamily="-110" charset="0"/>
            </a:endParaRPr>
          </a:p>
          <a:p>
            <a:pPr eaLnBrk="0" hangingPunct="0">
              <a:spcBef>
                <a:spcPct val="0"/>
              </a:spcBef>
              <a:buFontTx/>
              <a:buNone/>
            </a:pPr>
            <a:endParaRPr lang="en-US" sz="1600">
              <a:solidFill>
                <a:schemeClr val="bg1"/>
              </a:solidFill>
              <a:latin typeface="Arial Bold" pitchFamily="-110" charset="0"/>
            </a:endParaRPr>
          </a:p>
          <a:p>
            <a:pPr eaLnBrk="0" hangingPunct="0">
              <a:spcBef>
                <a:spcPct val="0"/>
              </a:spcBef>
              <a:buFontTx/>
              <a:buNone/>
            </a:pPr>
            <a:r>
              <a:rPr lang="en-US" sz="1600">
                <a:solidFill>
                  <a:schemeClr val="bg1"/>
                </a:solidFill>
                <a:latin typeface="Arial Bold" pitchFamily="-110" charset="0"/>
              </a:rPr>
              <a:t>They play the ‘non-educational’ cartridge for about an hour a day, versus the ‘educational’ for about 30 minutes a day</a:t>
            </a:r>
          </a:p>
          <a:p>
            <a:pPr eaLnBrk="0" hangingPunct="0">
              <a:spcBef>
                <a:spcPct val="0"/>
              </a:spcBef>
              <a:buFontTx/>
              <a:buNone/>
            </a:pPr>
            <a:endParaRPr lang="en-US" sz="1600">
              <a:solidFill>
                <a:schemeClr val="bg1"/>
              </a:solidFill>
              <a:latin typeface="Arial Bold" pitchFamily="-110" charset="0"/>
            </a:endParaRPr>
          </a:p>
          <a:p>
            <a:pPr eaLnBrk="0" hangingPunct="0">
              <a:spcBef>
                <a:spcPct val="0"/>
              </a:spcBef>
              <a:buFontTx/>
              <a:buNone/>
            </a:pPr>
            <a:r>
              <a:rPr lang="en-US" sz="1600">
                <a:solidFill>
                  <a:schemeClr val="bg1"/>
                </a:solidFill>
                <a:latin typeface="Arial Bold" pitchFamily="-110" charset="0"/>
              </a:rPr>
              <a:t>  </a:t>
            </a:r>
          </a:p>
          <a:p>
            <a:pPr eaLnBrk="0" hangingPunct="0">
              <a:spcBef>
                <a:spcPct val="0"/>
              </a:spcBef>
              <a:buFontTx/>
              <a:buNone/>
            </a:pPr>
            <a:endParaRPr lang="en-US" sz="1600">
              <a:solidFill>
                <a:schemeClr val="bg1"/>
              </a:solidFill>
              <a:latin typeface="Arial Bold" pitchFamily="-110" charset="0"/>
            </a:endParaRPr>
          </a:p>
          <a:p>
            <a:pPr eaLnBrk="0" hangingPunct="0">
              <a:spcBef>
                <a:spcPct val="0"/>
              </a:spcBef>
              <a:buFontTx/>
              <a:buNone/>
            </a:pPr>
            <a:endParaRPr lang="en-US" sz="1600">
              <a:solidFill>
                <a:schemeClr val="bg1"/>
              </a:solidFill>
              <a:latin typeface="Arial Bold" pitchFamily="-110" charset="0"/>
            </a:endParaRPr>
          </a:p>
          <a:p>
            <a:pPr eaLnBrk="0" hangingPunct="0">
              <a:spcBef>
                <a:spcPct val="0"/>
              </a:spcBef>
              <a:buFontTx/>
              <a:buNone/>
            </a:pPr>
            <a:r>
              <a:rPr lang="en-US" sz="1600">
                <a:solidFill>
                  <a:schemeClr val="bg1"/>
                </a:solidFill>
                <a:latin typeface="Arial Bold" pitchFamily="-110"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srcRect/>
          <a:stretch>
            <a:fillRect/>
          </a:stretch>
        </p:blipFill>
        <p:spPr bwMode="auto">
          <a:xfrm>
            <a:off x="228600" y="152400"/>
            <a:ext cx="8686800" cy="6515100"/>
          </a:xfrm>
          <a:prstGeom prst="rect">
            <a:avLst/>
          </a:prstGeom>
          <a:noFill/>
          <a:ln w="9525">
            <a:noFill/>
            <a:miter lim="800000"/>
            <a:headEnd/>
            <a:tailEnd/>
          </a:ln>
          <a:effectLst/>
        </p:spPr>
      </p:pic>
      <p:sp>
        <p:nvSpPr>
          <p:cNvPr id="24581" name="Text Box 5"/>
          <p:cNvSpPr txBox="1">
            <a:spLocks noChangeArrowheads="1"/>
          </p:cNvSpPr>
          <p:nvPr>
            <p:ph type="body" idx="1"/>
          </p:nvPr>
        </p:nvSpPr>
        <p:spPr>
          <a:xfrm>
            <a:off x="3657600" y="381000"/>
            <a:ext cx="5181600" cy="6477000"/>
          </a:xfrm>
          <a:noFill/>
          <a:ln/>
        </p:spPr>
        <p:txBody>
          <a:bodyPr/>
          <a:lstStyle/>
          <a:p>
            <a:pPr eaLnBrk="0" hangingPunct="0">
              <a:spcBef>
                <a:spcPct val="0"/>
              </a:spcBef>
              <a:buFontTx/>
              <a:buNone/>
            </a:pPr>
            <a:r>
              <a:rPr lang="en-US" sz="1800">
                <a:solidFill>
                  <a:schemeClr val="bg1"/>
                </a:solidFill>
                <a:latin typeface="Arial Bold" pitchFamily="-110" charset="0"/>
              </a:rPr>
              <a:t>     It’s pretty common for the English literacy level and/or general level of formal education to be higher in children than their parents.  On the flipside, many parents can speak more languages than their children, since their neighborhoods have migrants from several regions in India. </a:t>
            </a: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r>
              <a:rPr lang="en-US" sz="1800">
                <a:solidFill>
                  <a:schemeClr val="bg1"/>
                </a:solidFill>
                <a:latin typeface="Arial Bold" pitchFamily="-110" charset="0"/>
              </a:rPr>
              <a:t> </a:t>
            </a:r>
          </a:p>
          <a:p>
            <a:pPr eaLnBrk="0" hangingPunct="0">
              <a:spcBef>
                <a:spcPct val="0"/>
              </a:spcBef>
              <a:buFontTx/>
              <a:buNone/>
            </a:pPr>
            <a:endParaRPr lang="en-US" sz="1800">
              <a:solidFill>
                <a:schemeClr val="bg1"/>
              </a:solidFill>
              <a:latin typeface="Arial Bold" pitchFamily="-110" charset="0"/>
            </a:endParaRPr>
          </a:p>
          <a:p>
            <a:pPr eaLnBrk="0" hangingPunct="0">
              <a:spcBef>
                <a:spcPct val="0"/>
              </a:spcBef>
              <a:buFontTx/>
              <a:buNone/>
            </a:pPr>
            <a:r>
              <a:rPr lang="en-US" sz="1800">
                <a:solidFill>
                  <a:schemeClr val="bg1"/>
                </a:solidFill>
                <a:latin typeface="Arial Bold" pitchFamily="-110" charset="0"/>
              </a:rPr>
              <a:t>     Kid A </a:t>
            </a:r>
            <a:r>
              <a:rPr lang="en-US" sz="1800" i="1">
                <a:solidFill>
                  <a:schemeClr val="bg1"/>
                </a:solidFill>
                <a:latin typeface="Arial Bold" pitchFamily="-110" charset="0"/>
              </a:rPr>
              <a:t>(shown right ) </a:t>
            </a:r>
            <a:r>
              <a:rPr lang="en-US" sz="1800">
                <a:solidFill>
                  <a:schemeClr val="bg1"/>
                </a:solidFill>
                <a:latin typeface="Arial Bold" pitchFamily="-110" charset="0"/>
              </a:rPr>
              <a:t>has a very high level of English.  Using the TVC, she was trying to teach her cousin’s son his ABCs.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a:srcRect/>
          <a:stretch>
            <a:fillRect/>
          </a:stretch>
        </p:blipFill>
        <p:spPr bwMode="auto">
          <a:xfrm>
            <a:off x="0" y="-50800"/>
            <a:ext cx="5181600" cy="6908800"/>
          </a:xfrm>
          <a:prstGeom prst="rect">
            <a:avLst/>
          </a:prstGeom>
          <a:noFill/>
          <a:ln w="9525">
            <a:noFill/>
            <a:miter lim="800000"/>
            <a:headEnd/>
            <a:tailEnd/>
          </a:ln>
          <a:effectLst/>
        </p:spPr>
      </p:pic>
      <p:sp>
        <p:nvSpPr>
          <p:cNvPr id="27653" name="Rectangle 5"/>
          <p:cNvSpPr>
            <a:spLocks noChangeArrowheads="1"/>
          </p:cNvSpPr>
          <p:nvPr/>
        </p:nvSpPr>
        <p:spPr bwMode="auto">
          <a:xfrm>
            <a:off x="5181600" y="1179513"/>
            <a:ext cx="3962400" cy="5830887"/>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pPr>
            <a:r>
              <a:rPr lang="en-US" sz="1800" dirty="0">
                <a:solidFill>
                  <a:srgbClr val="E1235C"/>
                </a:solidFill>
                <a:latin typeface="Arial Bold" pitchFamily="-110" charset="0"/>
              </a:rPr>
              <a:t>Initially, the father of the household talked about not really ‘playing with the kids’ at all.  After we gave them the TVC, they told us they showed their dad how to use it, and he started playing with the eldest daughter and son on a daily basis, when he came back from work. He would play with his son most often, then the eldest daughter. They compete with each other for high scores and so far, the father is the record holder.  </a:t>
            </a:r>
          </a:p>
          <a:p>
            <a:pPr marL="342900" indent="-342900" eaLnBrk="1" hangingPunct="1">
              <a:spcBef>
                <a:spcPct val="20000"/>
              </a:spcBef>
            </a:pPr>
            <a:endParaRPr lang="en-US" sz="1800" dirty="0">
              <a:solidFill>
                <a:srgbClr val="E1235C"/>
              </a:solidFill>
              <a:latin typeface="Arial Bold" pitchFamily="-110" charset="0"/>
            </a:endParaRPr>
          </a:p>
          <a:p>
            <a:pPr marL="342900" indent="-342900" eaLnBrk="1" hangingPunct="1">
              <a:spcBef>
                <a:spcPct val="20000"/>
              </a:spcBef>
            </a:pPr>
            <a:r>
              <a:rPr lang="en-US" sz="1800" dirty="0">
                <a:solidFill>
                  <a:srgbClr val="E1235C"/>
                </a:solidFill>
                <a:latin typeface="Arial Bold" pitchFamily="-110" charset="0"/>
              </a:rPr>
              <a:t>The mother tried the gun once,  but was ‘too scared to break it’.  </a:t>
            </a:r>
          </a:p>
        </p:txBody>
      </p:sp>
      <p:sp>
        <p:nvSpPr>
          <p:cNvPr id="27654" name="Text Box 6"/>
          <p:cNvSpPr txBox="1">
            <a:spLocks noChangeArrowheads="1"/>
          </p:cNvSpPr>
          <p:nvPr>
            <p:ph type="title"/>
          </p:nvPr>
        </p:nvSpPr>
        <p:spPr>
          <a:xfrm>
            <a:off x="5334000" y="-228600"/>
            <a:ext cx="3810000" cy="1524000"/>
          </a:xfrm>
          <a:noFill/>
          <a:ln/>
        </p:spPr>
        <p:txBody>
          <a:bodyPr/>
          <a:lstStyle/>
          <a:p>
            <a:pPr eaLnBrk="0" hangingPunct="0">
              <a:spcBef>
                <a:spcPct val="50000"/>
              </a:spcBef>
            </a:pPr>
            <a:r>
              <a:rPr lang="en-US" sz="2400">
                <a:solidFill>
                  <a:schemeClr val="tx1"/>
                </a:solidFill>
                <a:latin typeface="Arial Bold" pitchFamily="-110" charset="0"/>
              </a:rPr>
              <a:t>A FAMILY THAT PLAYS TOGETHER…</a:t>
            </a:r>
          </a:p>
        </p:txBody>
      </p:sp>
      <p:sp>
        <p:nvSpPr>
          <p:cNvPr id="9" name="Rectangle 5"/>
          <p:cNvSpPr>
            <a:spLocks noChangeArrowheads="1"/>
          </p:cNvSpPr>
          <p:nvPr/>
        </p:nvSpPr>
        <p:spPr bwMode="auto">
          <a:xfrm>
            <a:off x="1" y="6019800"/>
            <a:ext cx="5181600" cy="838200"/>
          </a:xfrm>
          <a:prstGeom prst="rect">
            <a:avLst/>
          </a:prstGeom>
          <a:solidFill>
            <a:schemeClr val="bg1">
              <a:alpha val="70000"/>
            </a:schemeClr>
          </a:solidFill>
          <a:ln w="9525">
            <a:noFill/>
            <a:miter lim="800000"/>
            <a:headEnd/>
            <a:tailEnd/>
          </a:ln>
        </p:spPr>
        <p:txBody>
          <a:bodyPr wrap="none" anchor="ctr">
            <a:prstTxWarp prst="textNoShape">
              <a:avLst/>
            </a:prstTxWarp>
          </a:bodyPr>
          <a:lstStyle/>
          <a:p>
            <a:endParaRPr lang="en-US"/>
          </a:p>
        </p:txBody>
      </p:sp>
      <p:sp>
        <p:nvSpPr>
          <p:cNvPr id="10" name="Rectangle 3"/>
          <p:cNvSpPr txBox="1">
            <a:spLocks noChangeArrowheads="1"/>
          </p:cNvSpPr>
          <p:nvPr/>
        </p:nvSpPr>
        <p:spPr bwMode="auto">
          <a:xfrm>
            <a:off x="-11113" y="6019800"/>
            <a:ext cx="519271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all" spc="0" normalizeH="0" baseline="0" noProof="0" dirty="0" smtClean="0">
                <a:ln>
                  <a:noFill/>
                </a:ln>
                <a:solidFill>
                  <a:srgbClr val="E1235C"/>
                </a:solidFill>
                <a:effectLst/>
                <a:uLnTx/>
                <a:uFillTx/>
                <a:latin typeface="Arial Bold" pitchFamily="-110" charset="0"/>
                <a:ea typeface="+mn-ea"/>
                <a:cs typeface="+mn-cs"/>
              </a:rPr>
              <a:t>Where to put the device?</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09600" y="533400"/>
            <a:ext cx="7696200" cy="6370974"/>
          </a:xfrm>
          <a:prstGeom prst="rect">
            <a:avLst/>
          </a:prstGeom>
          <a:noFill/>
        </p:spPr>
        <p:txBody>
          <a:bodyPr wrap="square" rtlCol="0">
            <a:spAutoFit/>
          </a:bodyPr>
          <a:lstStyle/>
          <a:p>
            <a:r>
              <a:rPr lang="en-US" cap="all" dirty="0" smtClean="0"/>
              <a:t>General Themes:</a:t>
            </a:r>
          </a:p>
          <a:p>
            <a:endParaRPr lang="en-US" dirty="0" smtClean="0"/>
          </a:p>
          <a:p>
            <a:pPr>
              <a:buFont typeface="Arial"/>
              <a:buChar char="•"/>
            </a:pPr>
            <a:r>
              <a:rPr lang="en-US" dirty="0" smtClean="0"/>
              <a:t>Constrained Space</a:t>
            </a:r>
          </a:p>
          <a:p>
            <a:pPr>
              <a:buFont typeface="Arial"/>
              <a:buChar char="•"/>
            </a:pPr>
            <a:r>
              <a:rPr lang="en-US" dirty="0" smtClean="0"/>
              <a:t>Conservation Activities</a:t>
            </a:r>
          </a:p>
          <a:p>
            <a:pPr>
              <a:buFont typeface="Arial"/>
              <a:buChar char="•"/>
            </a:pPr>
            <a:r>
              <a:rPr lang="en-US" dirty="0" smtClean="0"/>
              <a:t>Informal Incomes</a:t>
            </a:r>
          </a:p>
          <a:p>
            <a:pPr>
              <a:buFont typeface="Arial"/>
              <a:buChar char="•"/>
            </a:pPr>
            <a:r>
              <a:rPr lang="en-US" dirty="0" smtClean="0"/>
              <a:t>Children teaching children </a:t>
            </a:r>
          </a:p>
          <a:p>
            <a:pPr>
              <a:buFont typeface="Arial"/>
              <a:buChar char="•"/>
            </a:pPr>
            <a:r>
              <a:rPr lang="en-US" dirty="0" smtClean="0">
                <a:hlinkClick r:id="rId2"/>
              </a:rPr>
              <a:t>Syncretic</a:t>
            </a:r>
            <a:r>
              <a:rPr lang="en-US" dirty="0" smtClean="0"/>
              <a:t> religious practices</a:t>
            </a:r>
          </a:p>
          <a:p>
            <a:pPr>
              <a:buFont typeface="Arial"/>
              <a:buChar char="•"/>
            </a:pPr>
            <a:r>
              <a:rPr lang="en-US" dirty="0" smtClean="0"/>
              <a:t>Social nature of TV watching</a:t>
            </a:r>
          </a:p>
          <a:p>
            <a:endParaRPr lang="en-US" dirty="0" smtClean="0"/>
          </a:p>
          <a:p>
            <a:r>
              <a:rPr lang="en-US" cap="all" dirty="0" smtClean="0"/>
              <a:t>Intervention Themes:</a:t>
            </a:r>
            <a:r>
              <a:rPr lang="en-US" cap="all" dirty="0" smtClean="0"/>
              <a:t/>
            </a:r>
            <a:br>
              <a:rPr lang="en-US" cap="all" dirty="0" smtClean="0"/>
            </a:br>
            <a:endParaRPr lang="en-US" cap="all" dirty="0" smtClean="0"/>
          </a:p>
          <a:p>
            <a:pPr>
              <a:buFont typeface="Arial"/>
              <a:buChar char="•"/>
            </a:pPr>
            <a:r>
              <a:rPr lang="en-US" dirty="0" smtClean="0"/>
              <a:t>Inter-generational social dynamics of video game play</a:t>
            </a:r>
          </a:p>
          <a:p>
            <a:pPr>
              <a:buFont typeface="Arial"/>
              <a:buChar char="•"/>
            </a:pPr>
            <a:r>
              <a:rPr lang="en-US" dirty="0" smtClean="0"/>
              <a:t>Kids play the games cartridge at more than the </a:t>
            </a:r>
            <a:r>
              <a:rPr lang="en-US" dirty="0" err="1" smtClean="0"/>
              <a:t>educart</a:t>
            </a:r>
            <a:endParaRPr lang="en-US" dirty="0" smtClean="0"/>
          </a:p>
          <a:p>
            <a:pPr>
              <a:buFont typeface="Arial"/>
              <a:buChar char="•"/>
            </a:pPr>
            <a:r>
              <a:rPr lang="en-US" dirty="0" smtClean="0"/>
              <a:t>“Afraid to break it" may be a common inhibition to participate</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6" name="Picture 4" descr="Picture 3"/>
          <p:cNvPicPr>
            <a:picLocks noChangeAspect="1" noChangeArrowheads="1"/>
          </p:cNvPicPr>
          <p:nvPr/>
        </p:nvPicPr>
        <p:blipFill>
          <a:blip r:embed="rId3"/>
          <a:srcRect l="6977"/>
          <a:stretch>
            <a:fillRect/>
          </a:stretch>
        </p:blipFill>
        <p:spPr bwMode="auto">
          <a:xfrm>
            <a:off x="0" y="842963"/>
            <a:ext cx="9144000" cy="6015037"/>
          </a:xfrm>
          <a:prstGeom prst="rect">
            <a:avLst/>
          </a:prstGeom>
          <a:noFill/>
        </p:spPr>
      </p:pic>
      <p:sp>
        <p:nvSpPr>
          <p:cNvPr id="8197" name="Rectangle 5"/>
          <p:cNvSpPr>
            <a:spLocks noChangeArrowheads="1"/>
          </p:cNvSpPr>
          <p:nvPr/>
        </p:nvSpPr>
        <p:spPr bwMode="auto">
          <a:xfrm>
            <a:off x="0" y="1524000"/>
            <a:ext cx="9144000" cy="1752600"/>
          </a:xfrm>
          <a:prstGeom prst="rect">
            <a:avLst/>
          </a:prstGeom>
          <a:solidFill>
            <a:schemeClr val="bg1">
              <a:alpha val="56000"/>
            </a:schemeClr>
          </a:solidFill>
          <a:ln w="9525">
            <a:noFill/>
            <a:miter lim="800000"/>
            <a:headEnd/>
            <a:tailEnd/>
          </a:ln>
        </p:spPr>
        <p:txBody>
          <a:bodyPr wrap="none" anchor="ctr">
            <a:prstTxWarp prst="textNoShape">
              <a:avLst/>
            </a:prstTxWarp>
          </a:bodyPr>
          <a:lstStyle/>
          <a:p>
            <a:endParaRPr lang="en-US"/>
          </a:p>
        </p:txBody>
      </p:sp>
      <p:sp>
        <p:nvSpPr>
          <p:cNvPr id="8195" name="Rectangle 3"/>
          <p:cNvSpPr>
            <a:spLocks noGrp="1" noChangeArrowheads="1"/>
          </p:cNvSpPr>
          <p:nvPr>
            <p:ph type="body" idx="1"/>
          </p:nvPr>
        </p:nvSpPr>
        <p:spPr>
          <a:xfrm>
            <a:off x="-11113" y="1600200"/>
            <a:ext cx="7772401" cy="1676400"/>
          </a:xfrm>
          <a:noFill/>
        </p:spPr>
        <p:txBody>
          <a:bodyPr/>
          <a:lstStyle/>
          <a:p>
            <a:pPr>
              <a:buNone/>
            </a:pPr>
            <a:r>
              <a:rPr lang="en-US" sz="2800" dirty="0" smtClean="0">
                <a:solidFill>
                  <a:srgbClr val="E1235C"/>
                </a:solidFill>
                <a:effectLst>
                  <a:glow rad="228600">
                    <a:schemeClr val="bg1">
                      <a:alpha val="50000"/>
                    </a:schemeClr>
                  </a:glow>
                </a:effectLst>
                <a:latin typeface="Arial Bold" pitchFamily="-110" charset="0"/>
              </a:rPr>
              <a:t>urban</a:t>
            </a:r>
            <a:r>
              <a:rPr lang="en-US" sz="2800" dirty="0">
                <a:solidFill>
                  <a:srgbClr val="E1235C"/>
                </a:solidFill>
                <a:effectLst>
                  <a:glow rad="228600">
                    <a:schemeClr val="bg1">
                      <a:alpha val="50000"/>
                    </a:schemeClr>
                  </a:glow>
                </a:effectLst>
                <a:latin typeface="Arial Bold" pitchFamily="-110" charset="0"/>
              </a:rPr>
              <a:t>, mixed income neighborhood</a:t>
            </a:r>
          </a:p>
          <a:p>
            <a:pPr>
              <a:buNone/>
            </a:pPr>
            <a:r>
              <a:rPr lang="en-US" sz="2800" dirty="0">
                <a:solidFill>
                  <a:srgbClr val="E1235C"/>
                </a:solidFill>
                <a:effectLst>
                  <a:glow rad="228600">
                    <a:schemeClr val="bg1">
                      <a:alpha val="50000"/>
                    </a:schemeClr>
                  </a:glow>
                </a:effectLst>
                <a:latin typeface="Arial Bold" pitchFamily="-110" charset="0"/>
              </a:rPr>
              <a:t>near the city center</a:t>
            </a:r>
          </a:p>
          <a:p>
            <a:pPr>
              <a:buNone/>
            </a:pPr>
            <a:r>
              <a:rPr lang="en-US" sz="2800" dirty="0">
                <a:solidFill>
                  <a:srgbClr val="E1235C"/>
                </a:solidFill>
                <a:effectLst>
                  <a:glow rad="228600">
                    <a:schemeClr val="bg1">
                      <a:alpha val="50000"/>
                    </a:schemeClr>
                  </a:glow>
                </a:effectLst>
                <a:latin typeface="Arial Bold" pitchFamily="-110" charset="0"/>
              </a:rPr>
              <a:t>government housing</a:t>
            </a:r>
            <a:endParaRPr lang="en-US" sz="2800" dirty="0">
              <a:solidFill>
                <a:schemeClr val="bg1"/>
              </a:solidFill>
              <a:effectLst>
                <a:glow rad="228600">
                  <a:schemeClr val="bg1">
                    <a:alpha val="50000"/>
                  </a:schemeClr>
                </a:glow>
              </a:effectLst>
            </a:endParaRPr>
          </a:p>
        </p:txBody>
      </p:sp>
      <p:sp>
        <p:nvSpPr>
          <p:cNvPr id="8194" name="Rectangle 2"/>
          <p:cNvSpPr>
            <a:spLocks noGrp="1" noChangeArrowheads="1"/>
          </p:cNvSpPr>
          <p:nvPr>
            <p:ph type="title"/>
          </p:nvPr>
        </p:nvSpPr>
        <p:spPr>
          <a:xfrm>
            <a:off x="0" y="0"/>
            <a:ext cx="7848600" cy="838200"/>
          </a:xfrm>
        </p:spPr>
        <p:txBody>
          <a:bodyPr/>
          <a:lstStyle/>
          <a:p>
            <a:pPr algn="l"/>
            <a:r>
              <a:rPr lang="en-US" cap="all" dirty="0" smtClean="0">
                <a:solidFill>
                  <a:schemeClr val="tx1"/>
                </a:solidFill>
                <a:latin typeface="Arial Bold" pitchFamily="-110" charset="0"/>
              </a:rPr>
              <a:t>Bangalore</a:t>
            </a:r>
            <a:endParaRPr lang="en-US" cap="all" dirty="0"/>
          </a:p>
        </p:txBody>
      </p:sp>
      <p:pic>
        <p:nvPicPr>
          <p:cNvPr id="10" name="Picture 9" descr="Screen shot 2010-06-30 at 10.39.49 AM.png"/>
          <p:cNvPicPr>
            <a:picLocks noChangeAspect="1"/>
          </p:cNvPicPr>
          <p:nvPr/>
        </p:nvPicPr>
        <p:blipFill>
          <a:blip r:embed="rId4"/>
          <a:srcRect l="15686" r="5882" b="51096"/>
          <a:stretch>
            <a:fillRect/>
          </a:stretch>
        </p:blipFill>
        <p:spPr>
          <a:xfrm>
            <a:off x="0" y="4047372"/>
            <a:ext cx="9144000" cy="2810628"/>
          </a:xfrm>
          <a:prstGeom prst="rect">
            <a:avLst/>
          </a:prstGeom>
        </p:spPr>
      </p:pic>
      <p:pic>
        <p:nvPicPr>
          <p:cNvPr id="9" name="Picture 8" descr="Screen shot 2010-06-30 at 10.40.06 AM.png"/>
          <p:cNvPicPr>
            <a:picLocks noChangeAspect="1"/>
          </p:cNvPicPr>
          <p:nvPr/>
        </p:nvPicPr>
        <p:blipFill>
          <a:blip r:embed="rId5"/>
          <a:srcRect l="11432" r="10504"/>
          <a:stretch>
            <a:fillRect/>
          </a:stretch>
        </p:blipFill>
        <p:spPr>
          <a:xfrm>
            <a:off x="0" y="838200"/>
            <a:ext cx="9144000" cy="4495800"/>
          </a:xfrm>
          <a:prstGeom prst="rect">
            <a:avLst/>
          </a:prstGeom>
        </p:spPr>
      </p:pic>
      <p:sp>
        <p:nvSpPr>
          <p:cNvPr id="13" name="Rectangle 5"/>
          <p:cNvSpPr>
            <a:spLocks noChangeArrowheads="1"/>
          </p:cNvSpPr>
          <p:nvPr/>
        </p:nvSpPr>
        <p:spPr bwMode="auto">
          <a:xfrm>
            <a:off x="5791200" y="838200"/>
            <a:ext cx="3352800" cy="6019800"/>
          </a:xfrm>
          <a:prstGeom prst="rect">
            <a:avLst/>
          </a:prstGeom>
          <a:solidFill>
            <a:schemeClr val="bg1">
              <a:alpha val="70000"/>
            </a:schemeClr>
          </a:solidFill>
          <a:ln w="9525">
            <a:noFill/>
            <a:miter lim="800000"/>
            <a:headEnd/>
            <a:tailEnd/>
          </a:ln>
        </p:spPr>
        <p:txBody>
          <a:bodyPr wrap="none" anchor="ctr">
            <a:prstTxWarp prst="textNoShape">
              <a:avLst/>
            </a:prstTxWarp>
          </a:bodyPr>
          <a:lstStyle/>
          <a:p>
            <a:endParaRPr lang="en-US"/>
          </a:p>
        </p:txBody>
      </p:sp>
      <p:sp>
        <p:nvSpPr>
          <p:cNvPr id="14" name="Rectangle 3"/>
          <p:cNvSpPr txBox="1">
            <a:spLocks noChangeArrowheads="1"/>
          </p:cNvSpPr>
          <p:nvPr/>
        </p:nvSpPr>
        <p:spPr bwMode="auto">
          <a:xfrm>
            <a:off x="5791200" y="838200"/>
            <a:ext cx="3352800" cy="601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lang="en-US" sz="2800" kern="0" dirty="0" smtClean="0">
                <a:solidFill>
                  <a:srgbClr val="E1235C"/>
                </a:solidFill>
                <a:effectLst>
                  <a:glow rad="228600">
                    <a:schemeClr val="bg1">
                      <a:alpha val="10000"/>
                    </a:schemeClr>
                  </a:glow>
                </a:effectLst>
                <a:latin typeface="Arial Bold" pitchFamily="-110" charset="0"/>
                <a:ea typeface="+mn-ea"/>
                <a:cs typeface="+mn-cs"/>
              </a:rPr>
              <a:t> notable facts, blah blah blah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6" name="Picture 4" descr="Picture 3"/>
          <p:cNvPicPr>
            <a:picLocks noChangeAspect="1" noChangeArrowheads="1"/>
          </p:cNvPicPr>
          <p:nvPr/>
        </p:nvPicPr>
        <p:blipFill>
          <a:blip r:embed="rId3"/>
          <a:srcRect l="6977"/>
          <a:stretch>
            <a:fillRect/>
          </a:stretch>
        </p:blipFill>
        <p:spPr bwMode="auto">
          <a:xfrm>
            <a:off x="0" y="842963"/>
            <a:ext cx="9144000" cy="6015037"/>
          </a:xfrm>
          <a:prstGeom prst="rect">
            <a:avLst/>
          </a:prstGeom>
          <a:noFill/>
        </p:spPr>
      </p:pic>
      <p:sp>
        <p:nvSpPr>
          <p:cNvPr id="8197" name="Rectangle 5"/>
          <p:cNvSpPr>
            <a:spLocks noChangeArrowheads="1"/>
          </p:cNvSpPr>
          <p:nvPr/>
        </p:nvSpPr>
        <p:spPr bwMode="auto">
          <a:xfrm>
            <a:off x="0" y="1524000"/>
            <a:ext cx="9144000" cy="1752600"/>
          </a:xfrm>
          <a:prstGeom prst="rect">
            <a:avLst/>
          </a:prstGeom>
          <a:solidFill>
            <a:schemeClr val="bg1">
              <a:alpha val="70000"/>
            </a:schemeClr>
          </a:solidFill>
          <a:ln w="9525">
            <a:noFill/>
            <a:miter lim="800000"/>
            <a:headEnd/>
            <a:tailEnd/>
          </a:ln>
        </p:spPr>
        <p:txBody>
          <a:bodyPr wrap="none" anchor="ctr">
            <a:prstTxWarp prst="textNoShape">
              <a:avLst/>
            </a:prstTxWarp>
          </a:bodyPr>
          <a:lstStyle/>
          <a:p>
            <a:endParaRPr lang="en-US"/>
          </a:p>
        </p:txBody>
      </p:sp>
      <p:sp>
        <p:nvSpPr>
          <p:cNvPr id="8195" name="Rectangle 3"/>
          <p:cNvSpPr>
            <a:spLocks noGrp="1" noChangeArrowheads="1"/>
          </p:cNvSpPr>
          <p:nvPr>
            <p:ph type="body" idx="1"/>
          </p:nvPr>
        </p:nvSpPr>
        <p:spPr>
          <a:xfrm>
            <a:off x="-11113" y="1524000"/>
            <a:ext cx="7772401" cy="1752600"/>
          </a:xfrm>
          <a:noFill/>
        </p:spPr>
        <p:txBody>
          <a:bodyPr anchor="ctr"/>
          <a:lstStyle/>
          <a:p>
            <a:pPr>
              <a:buNone/>
            </a:pPr>
            <a:r>
              <a:rPr lang="en-US" sz="2800" dirty="0" smtClean="0">
                <a:solidFill>
                  <a:srgbClr val="E1235C"/>
                </a:solidFill>
                <a:effectLst>
                  <a:glow rad="228600">
                    <a:schemeClr val="bg1">
                      <a:alpha val="20000"/>
                    </a:schemeClr>
                  </a:glow>
                </a:effectLst>
                <a:latin typeface="Arial Bold" pitchFamily="-110" charset="0"/>
              </a:rPr>
              <a:t>near </a:t>
            </a:r>
            <a:r>
              <a:rPr lang="en-US" sz="2800" dirty="0">
                <a:solidFill>
                  <a:srgbClr val="E1235C"/>
                </a:solidFill>
                <a:effectLst>
                  <a:glow rad="228600">
                    <a:schemeClr val="bg1">
                      <a:alpha val="20000"/>
                    </a:schemeClr>
                  </a:glow>
                </a:effectLst>
                <a:latin typeface="Arial Bold" pitchFamily="-110" charset="0"/>
              </a:rPr>
              <a:t>the city </a:t>
            </a:r>
            <a:r>
              <a:rPr lang="en-US" sz="2800" dirty="0" smtClean="0">
                <a:solidFill>
                  <a:srgbClr val="E1235C"/>
                </a:solidFill>
                <a:effectLst>
                  <a:glow rad="228600">
                    <a:schemeClr val="bg1">
                      <a:alpha val="20000"/>
                    </a:schemeClr>
                  </a:glow>
                </a:effectLst>
                <a:latin typeface="Arial Bold" pitchFamily="-110" charset="0"/>
              </a:rPr>
              <a:t>center</a:t>
            </a:r>
            <a:endParaRPr lang="en-US" sz="2800" dirty="0">
              <a:solidFill>
                <a:srgbClr val="E1235C"/>
              </a:solidFill>
              <a:effectLst>
                <a:glow rad="228600">
                  <a:schemeClr val="bg1">
                    <a:alpha val="20000"/>
                  </a:schemeClr>
                </a:glow>
              </a:effectLst>
              <a:latin typeface="Arial Bold" pitchFamily="-110" charset="0"/>
            </a:endParaRPr>
          </a:p>
        </p:txBody>
      </p:sp>
      <p:sp>
        <p:nvSpPr>
          <p:cNvPr id="8194" name="Rectangle 2"/>
          <p:cNvSpPr>
            <a:spLocks noGrp="1" noChangeArrowheads="1"/>
          </p:cNvSpPr>
          <p:nvPr>
            <p:ph type="title"/>
          </p:nvPr>
        </p:nvSpPr>
        <p:spPr>
          <a:xfrm>
            <a:off x="0" y="0"/>
            <a:ext cx="5562600" cy="838200"/>
          </a:xfrm>
        </p:spPr>
        <p:txBody>
          <a:bodyPr anchor="ctr"/>
          <a:lstStyle/>
          <a:p>
            <a:pPr algn="l"/>
            <a:r>
              <a:rPr lang="en-US" dirty="0">
                <a:solidFill>
                  <a:schemeClr val="tx1"/>
                </a:solidFill>
                <a:latin typeface="Arial Bold" pitchFamily="-110" charset="0"/>
              </a:rPr>
              <a:t>VAYALIKAVAL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71" name="Picture 7" descr="Picture 2"/>
          <p:cNvPicPr>
            <a:picLocks noChangeAspect="1" noChangeArrowheads="1"/>
          </p:cNvPicPr>
          <p:nvPr/>
        </p:nvPicPr>
        <p:blipFill>
          <a:blip r:embed="rId3"/>
          <a:srcRect l="6977"/>
          <a:stretch>
            <a:fillRect/>
          </a:stretch>
        </p:blipFill>
        <p:spPr bwMode="auto">
          <a:xfrm>
            <a:off x="0" y="835025"/>
            <a:ext cx="9144000" cy="6022975"/>
          </a:xfrm>
          <a:prstGeom prst="rect">
            <a:avLst/>
          </a:prstGeom>
          <a:noFill/>
        </p:spPr>
      </p:pic>
      <p:sp>
        <p:nvSpPr>
          <p:cNvPr id="11270" name="Rectangle 6"/>
          <p:cNvSpPr>
            <a:spLocks noChangeArrowheads="1"/>
          </p:cNvSpPr>
          <p:nvPr/>
        </p:nvSpPr>
        <p:spPr bwMode="auto">
          <a:xfrm>
            <a:off x="0" y="0"/>
            <a:ext cx="4572000" cy="838200"/>
          </a:xfrm>
          <a:prstGeom prst="rect">
            <a:avLst/>
          </a:prstGeom>
          <a:noFill/>
          <a:ln w="9525">
            <a:noFill/>
            <a:miter lim="800000"/>
            <a:headEnd/>
            <a:tailEnd/>
          </a:ln>
        </p:spPr>
        <p:txBody>
          <a:bodyPr anchor="ctr">
            <a:prstTxWarp prst="textNoShape">
              <a:avLst/>
            </a:prstTxWarp>
          </a:bodyPr>
          <a:lstStyle/>
          <a:p>
            <a:pPr eaLnBrk="1" hangingPunct="1"/>
            <a:r>
              <a:rPr lang="en-US" sz="4400" dirty="0">
                <a:latin typeface="Arial Bold" pitchFamily="-110" charset="0"/>
              </a:rPr>
              <a:t>VAYALIKAVAL</a:t>
            </a:r>
            <a:endParaRPr lang="en-US" sz="4400" dirty="0">
              <a:solidFill>
                <a:schemeClr val="tx2"/>
              </a:solidFill>
            </a:endParaRPr>
          </a:p>
        </p:txBody>
      </p:sp>
      <p:sp>
        <p:nvSpPr>
          <p:cNvPr id="9" name="Rectangle 5"/>
          <p:cNvSpPr>
            <a:spLocks noChangeArrowheads="1"/>
          </p:cNvSpPr>
          <p:nvPr/>
        </p:nvSpPr>
        <p:spPr bwMode="auto">
          <a:xfrm>
            <a:off x="0" y="1524000"/>
            <a:ext cx="9144000" cy="1752600"/>
          </a:xfrm>
          <a:prstGeom prst="rect">
            <a:avLst/>
          </a:prstGeom>
          <a:solidFill>
            <a:schemeClr val="bg1">
              <a:alpha val="70000"/>
            </a:schemeClr>
          </a:solidFill>
          <a:ln w="9525">
            <a:noFill/>
            <a:miter lim="800000"/>
            <a:headEnd/>
            <a:tailEnd/>
          </a:ln>
        </p:spPr>
        <p:txBody>
          <a:bodyPr wrap="none" anchor="ctr">
            <a:prstTxWarp prst="textNoShape">
              <a:avLst/>
            </a:prstTxWarp>
          </a:bodyPr>
          <a:lstStyle/>
          <a:p>
            <a:endParaRPr lang="en-US"/>
          </a:p>
        </p:txBody>
      </p:sp>
      <p:sp>
        <p:nvSpPr>
          <p:cNvPr id="10" name="Rectangle 3"/>
          <p:cNvSpPr txBox="1">
            <a:spLocks noChangeArrowheads="1"/>
          </p:cNvSpPr>
          <p:nvPr/>
        </p:nvSpPr>
        <p:spPr bwMode="auto">
          <a:xfrm>
            <a:off x="-11113" y="1600200"/>
            <a:ext cx="7772401" cy="1676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E1235C"/>
                </a:solidFill>
                <a:effectLst>
                  <a:glow rad="228600">
                    <a:schemeClr val="bg1">
                      <a:alpha val="34000"/>
                    </a:schemeClr>
                  </a:glow>
                </a:effectLst>
                <a:uLnTx/>
                <a:uFillTx/>
                <a:latin typeface="Arial Bold" pitchFamily="-110" charset="0"/>
                <a:ea typeface="+mn-ea"/>
                <a:cs typeface="+mn-cs"/>
              </a:rPr>
              <a:t>urban, mixed income neighborhood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6" name="Picture 4" descr="BC_outside"/>
          <p:cNvPicPr>
            <a:picLocks noChangeAspect="1" noChangeArrowheads="1"/>
          </p:cNvPicPr>
          <p:nvPr/>
        </p:nvPicPr>
        <p:blipFill>
          <a:blip r:embed="rId2"/>
          <a:srcRect/>
          <a:stretch>
            <a:fillRect/>
          </a:stretch>
        </p:blipFill>
        <p:spPr bwMode="auto">
          <a:xfrm>
            <a:off x="4019550" y="25400"/>
            <a:ext cx="5124450" cy="6832600"/>
          </a:xfrm>
          <a:prstGeom prst="rect">
            <a:avLst/>
          </a:prstGeom>
          <a:noFill/>
        </p:spPr>
      </p:pic>
      <p:sp>
        <p:nvSpPr>
          <p:cNvPr id="13317" name="Text Box 5"/>
          <p:cNvSpPr txBox="1">
            <a:spLocks noChangeArrowheads="1"/>
          </p:cNvSpPr>
          <p:nvPr/>
        </p:nvSpPr>
        <p:spPr bwMode="auto">
          <a:xfrm>
            <a:off x="5084935" y="4337957"/>
            <a:ext cx="2609803" cy="478972"/>
          </a:xfrm>
          <a:prstGeom prst="rect">
            <a:avLst/>
          </a:prstGeom>
          <a:noFill/>
          <a:ln w="9525">
            <a:noFill/>
            <a:miter lim="800000"/>
            <a:headEnd/>
            <a:tailEnd/>
          </a:ln>
        </p:spPr>
        <p:txBody>
          <a:bodyPr wrap="square">
            <a:prstTxWarp prst="textNoShape">
              <a:avLst/>
            </a:prstTxWarp>
            <a:spAutoFit/>
          </a:bodyPr>
          <a:lstStyle/>
          <a:p>
            <a:r>
              <a:rPr lang="en-US" dirty="0">
                <a:solidFill>
                  <a:schemeClr val="bg1"/>
                </a:solidFill>
                <a:latin typeface="Arial Bold" pitchFamily="-110" charset="0"/>
              </a:rPr>
              <a:t>They live here</a:t>
            </a:r>
          </a:p>
        </p:txBody>
      </p:sp>
      <p:sp>
        <p:nvSpPr>
          <p:cNvPr id="13318" name="Line 6"/>
          <p:cNvSpPr>
            <a:spLocks noChangeShapeType="1"/>
          </p:cNvSpPr>
          <p:nvPr/>
        </p:nvSpPr>
        <p:spPr bwMode="auto">
          <a:xfrm>
            <a:off x="7100373" y="4795157"/>
            <a:ext cx="1458519" cy="478972"/>
          </a:xfrm>
          <a:prstGeom prst="line">
            <a:avLst/>
          </a:prstGeom>
          <a:noFill/>
          <a:ln w="22225">
            <a:solidFill>
              <a:schemeClr val="bg1"/>
            </a:solidFill>
            <a:round/>
            <a:headEnd/>
            <a:tailEnd type="triangle"/>
          </a:ln>
        </p:spPr>
        <p:txBody>
          <a:bodyPr wrap="none" anchor="ctr">
            <a:prstTxWarp prst="textNoShape">
              <a:avLst/>
            </a:prstTxWarp>
          </a:bodyPr>
          <a:lstStyle/>
          <a:p>
            <a:endParaRPr lang="en-US"/>
          </a:p>
        </p:txBody>
      </p:sp>
      <p:sp>
        <p:nvSpPr>
          <p:cNvPr id="9" name="TextBox 8"/>
          <p:cNvSpPr txBox="1"/>
          <p:nvPr/>
        </p:nvSpPr>
        <p:spPr>
          <a:xfrm>
            <a:off x="228600" y="1066800"/>
            <a:ext cx="2133600" cy="1200328"/>
          </a:xfrm>
          <a:prstGeom prst="rect">
            <a:avLst/>
          </a:prstGeom>
          <a:noFill/>
        </p:spPr>
        <p:txBody>
          <a:bodyPr wrap="square" rtlCol="0">
            <a:spAutoFit/>
          </a:bodyPr>
          <a:lstStyle/>
          <a:p>
            <a:r>
              <a:rPr lang="en-US" dirty="0" smtClean="0"/>
              <a:t>&lt;Information about the local block&gt;</a:t>
            </a:r>
            <a:endParaRPr lang="en-US" dirty="0"/>
          </a:p>
        </p:txBody>
      </p:sp>
      <p:sp>
        <p:nvSpPr>
          <p:cNvPr id="10" name="Rectangle 9"/>
          <p:cNvSpPr/>
          <p:nvPr/>
        </p:nvSpPr>
        <p:spPr>
          <a:xfrm>
            <a:off x="228600" y="2590800"/>
            <a:ext cx="2973590" cy="461665"/>
          </a:xfrm>
          <a:prstGeom prst="rect">
            <a:avLst/>
          </a:prstGeom>
        </p:spPr>
        <p:txBody>
          <a:bodyPr wrap="none">
            <a:spAutoFit/>
          </a:bodyPr>
          <a:lstStyle/>
          <a:p>
            <a:pPr>
              <a:buNone/>
            </a:pPr>
            <a:r>
              <a:rPr lang="en-US" dirty="0" smtClean="0">
                <a:solidFill>
                  <a:srgbClr val="E1235C"/>
                </a:solidFill>
                <a:effectLst>
                  <a:glow rad="228600">
                    <a:schemeClr val="bg1">
                      <a:alpha val="34000"/>
                    </a:schemeClr>
                  </a:glow>
                </a:effectLst>
                <a:latin typeface="Arial Bold" pitchFamily="-110" charset="0"/>
              </a:rPr>
              <a:t>government housing</a:t>
            </a:r>
            <a:endParaRPr lang="en-US" dirty="0">
              <a:solidFill>
                <a:schemeClr val="bg1"/>
              </a:solidFill>
              <a:effectLst>
                <a:glow rad="228600">
                  <a:schemeClr val="bg1">
                    <a:alpha val="34000"/>
                  </a:schemeClr>
                </a:glo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p>
        </p:txBody>
      </p:sp>
      <p:sp>
        <p:nvSpPr>
          <p:cNvPr id="3075" name="Rectangle 3"/>
          <p:cNvSpPr>
            <a:spLocks noGrp="1" noChangeArrowheads="1"/>
          </p:cNvSpPr>
          <p:nvPr>
            <p:ph type="body" idx="1"/>
          </p:nvPr>
        </p:nvSpPr>
        <p:spPr/>
        <p:txBody>
          <a:bodyPr/>
          <a:lstStyle/>
          <a:p>
            <a:endParaRPr lang="en-US"/>
          </a:p>
        </p:txBody>
      </p:sp>
      <p:pic>
        <p:nvPicPr>
          <p:cNvPr id="3076" name="Picture 4" descr="BC House layout"/>
          <p:cNvPicPr>
            <a:picLocks noChangeAspect="1" noChangeArrowheads="1"/>
          </p:cNvPicPr>
          <p:nvPr/>
        </p:nvPicPr>
        <p:blipFill>
          <a:blip r:embed="rId3"/>
          <a:srcRect l="3150"/>
          <a:stretch>
            <a:fillRect/>
          </a:stretch>
        </p:blipFill>
        <p:spPr bwMode="auto">
          <a:xfrm>
            <a:off x="0" y="0"/>
            <a:ext cx="9372600" cy="6604000"/>
          </a:xfrm>
          <a:prstGeom prst="rect">
            <a:avLst/>
          </a:prstGeom>
          <a:noFill/>
        </p:spPr>
      </p:pic>
      <p:sp>
        <p:nvSpPr>
          <p:cNvPr id="7" name="TextBox 6"/>
          <p:cNvSpPr txBox="1"/>
          <p:nvPr/>
        </p:nvSpPr>
        <p:spPr>
          <a:xfrm>
            <a:off x="0" y="6150114"/>
            <a:ext cx="2667000" cy="707886"/>
          </a:xfrm>
          <a:prstGeom prst="rect">
            <a:avLst/>
          </a:prstGeom>
          <a:noFill/>
        </p:spPr>
        <p:txBody>
          <a:bodyPr wrap="square" rtlCol="0" anchor="b">
            <a:spAutoFit/>
          </a:bodyPr>
          <a:lstStyle/>
          <a:p>
            <a:r>
              <a:rPr lang="en-US" sz="2000" dirty="0" smtClean="0"/>
              <a:t>HOUSEHOLD SCHEMATIC</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3" name="Picture 5" descr="family"/>
          <p:cNvPicPr>
            <a:picLocks noChangeAspect="1" noChangeArrowheads="1"/>
          </p:cNvPicPr>
          <p:nvPr/>
        </p:nvPicPr>
        <p:blipFill>
          <a:blip r:embed="rId3"/>
          <a:srcRect/>
          <a:stretch>
            <a:fillRect/>
          </a:stretch>
        </p:blipFill>
        <p:spPr bwMode="auto">
          <a:xfrm>
            <a:off x="1066800" y="388938"/>
            <a:ext cx="6629400" cy="5859462"/>
          </a:xfrm>
          <a:prstGeom prst="rect">
            <a:avLst/>
          </a:prstGeom>
          <a:noFill/>
        </p:spPr>
      </p:pic>
      <p:sp>
        <p:nvSpPr>
          <p:cNvPr id="5" name="TextBox 4"/>
          <p:cNvSpPr txBox="1"/>
          <p:nvPr/>
        </p:nvSpPr>
        <p:spPr>
          <a:xfrm>
            <a:off x="0" y="6150114"/>
            <a:ext cx="2667000" cy="707886"/>
          </a:xfrm>
          <a:prstGeom prst="rect">
            <a:avLst/>
          </a:prstGeom>
          <a:noFill/>
        </p:spPr>
        <p:txBody>
          <a:bodyPr wrap="square" rtlCol="0" anchor="b">
            <a:spAutoFit/>
          </a:bodyPr>
          <a:lstStyle/>
          <a:p>
            <a:r>
              <a:rPr lang="en-US" sz="2000" dirty="0" smtClean="0"/>
              <a:t>SOCIAL </a:t>
            </a:r>
          </a:p>
          <a:p>
            <a:r>
              <a:rPr lang="en-US" sz="2000" dirty="0" smtClean="0"/>
              <a:t>SCHEMATIC</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a:p>
        </p:txBody>
      </p:sp>
      <p:sp>
        <p:nvSpPr>
          <p:cNvPr id="15363" name="Rectangle 3"/>
          <p:cNvSpPr>
            <a:spLocks noGrp="1" noChangeArrowheads="1"/>
          </p:cNvSpPr>
          <p:nvPr>
            <p:ph type="body" idx="1"/>
          </p:nvPr>
        </p:nvSpPr>
        <p:spPr/>
        <p:txBody>
          <a:bodyPr/>
          <a:lstStyle/>
          <a:p>
            <a:endParaRPr lang="en-US"/>
          </a:p>
        </p:txBody>
      </p:sp>
      <p:pic>
        <p:nvPicPr>
          <p:cNvPr id="15364" name="Picture 4" descr="DSC02146"/>
          <p:cNvPicPr>
            <a:picLocks noChangeAspect="1" noChangeArrowheads="1"/>
          </p:cNvPicPr>
          <p:nvPr/>
        </p:nvPicPr>
        <p:blipFill>
          <a:blip r:embed="rId2"/>
          <a:srcRect/>
          <a:stretch>
            <a:fillRect/>
          </a:stretch>
        </p:blipFill>
        <p:spPr bwMode="auto">
          <a:xfrm>
            <a:off x="228600" y="247650"/>
            <a:ext cx="8610600" cy="6457950"/>
          </a:xfrm>
          <a:prstGeom prst="rect">
            <a:avLst/>
          </a:prstGeom>
          <a:noFill/>
        </p:spPr>
      </p:pic>
      <p:pic>
        <p:nvPicPr>
          <p:cNvPr id="15365" name="Picture 5"/>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3822700" y="800100"/>
            <a:ext cx="1663700" cy="1790700"/>
          </a:xfrm>
          <a:prstGeom prst="rect">
            <a:avLst/>
          </a:prstGeom>
          <a:noFill/>
          <a:ln w="9525">
            <a:noFill/>
            <a:miter lim="800000"/>
            <a:headEnd/>
            <a:tailEnd/>
          </a:ln>
          <a:effectLst/>
        </p:spPr>
      </p:pic>
      <p:pic>
        <p:nvPicPr>
          <p:cNvPr id="15367" name="Picture 7"/>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6934200" y="1752600"/>
            <a:ext cx="1651000" cy="1841500"/>
          </a:xfrm>
          <a:prstGeom prst="rect">
            <a:avLst/>
          </a:prstGeom>
          <a:noFill/>
          <a:ln w="9525">
            <a:noFill/>
            <a:miter lim="800000"/>
            <a:headEnd/>
            <a:tailEnd/>
          </a:ln>
          <a:effectLst/>
        </p:spPr>
      </p:pic>
      <p:pic>
        <p:nvPicPr>
          <p:cNvPr id="15368" name="Picture 8"/>
          <p:cNvPicPr>
            <a:picLocks noChangeAspect="1"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3276600" y="4724400"/>
            <a:ext cx="1282700" cy="1778000"/>
          </a:xfrm>
          <a:prstGeom prst="rect">
            <a:avLst/>
          </a:prstGeom>
          <a:noFill/>
          <a:ln w="9525">
            <a:noFill/>
            <a:miter lim="800000"/>
            <a:headEnd/>
            <a:tailEnd/>
          </a:ln>
          <a:effectLst/>
        </p:spPr>
      </p:pic>
      <p:pic>
        <p:nvPicPr>
          <p:cNvPr id="15370" name="Picture 10"/>
          <p:cNvPicPr>
            <a:picLocks noChangeAspect="1" noChangeArrowheads="1"/>
          </p:cNvPicPr>
          <p:nvPr/>
        </p:nvPicPr>
        <mc:AlternateContent>
          <mc:Choice xmlns:ma="http://schemas.microsoft.com/office/mac/drawingml/2008/main" Requires="ma">
            <p:blipFill>
              <a:blip r:embed="rId9"/>
              <a:srcRect/>
              <a:stretch>
                <a:fillRect/>
              </a:stretch>
            </p:blipFill>
          </mc:Choice>
          <mc:Fallback>
            <p:blipFill>
              <a:blip r:embed="rId10"/>
              <a:srcRect/>
              <a:stretch>
                <a:fillRect/>
              </a:stretch>
            </p:blipFill>
          </mc:Fallback>
        </mc:AlternateContent>
        <p:spPr bwMode="auto">
          <a:xfrm>
            <a:off x="2590800" y="990600"/>
            <a:ext cx="1295400" cy="17272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415</TotalTime>
  <Words>839</Words>
  <Application>Microsoft Macintosh PowerPoint</Application>
  <PresentationFormat>On-screen Show (4:3)</PresentationFormat>
  <Paragraphs>109</Paragraphs>
  <Slides>23</Slides>
  <Notes>7</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23</vt:i4>
      </vt:variant>
    </vt:vector>
  </HeadingPairs>
  <TitlesOfParts>
    <vt:vector size="27" baseType="lpstr">
      <vt:lpstr>Arial</vt:lpstr>
      <vt:lpstr>ＭＳ Ｐゴシック</vt:lpstr>
      <vt:lpstr>Arial Bold</vt:lpstr>
      <vt:lpstr>Blank Presentation</vt:lpstr>
      <vt:lpstr>“HOUSEHOLD BC”</vt:lpstr>
      <vt:lpstr>Karnataka, India</vt:lpstr>
      <vt:lpstr>Bangalore</vt:lpstr>
      <vt:lpstr>VAYALIKAVAL</vt:lpstr>
      <vt:lpstr>Slide 5</vt:lpstr>
      <vt:lpstr>Slide 6</vt:lpstr>
      <vt:lpstr>Slide 7</vt:lpstr>
      <vt:lpstr>Slide 8</vt:lpstr>
      <vt:lpstr>Slide 9</vt:lpstr>
      <vt:lpstr>Slide 10</vt:lpstr>
      <vt:lpstr>TECHNOLOGIES IN  THE HOME</vt:lpstr>
      <vt:lpstr>THIS IS THE KITCHEN…</vt:lpstr>
      <vt:lpstr>Slide 13</vt:lpstr>
      <vt:lpstr>Slide 14</vt:lpstr>
      <vt:lpstr>Slide 15</vt:lpstr>
      <vt:lpstr>Slide 16</vt:lpstr>
      <vt:lpstr>IN THE TOP LEFT CORNER, THERE’S A PICTURE OF JESUS’ LAST SUPPER…</vt:lpstr>
      <vt:lpstr>INFORMAL INCOME</vt:lpstr>
      <vt:lpstr>Slide 19</vt:lpstr>
      <vt:lpstr>Slide 20</vt:lpstr>
      <vt:lpstr>Slide 21</vt:lpstr>
      <vt:lpstr>A FAMILY THAT PLAYS TOGETHER…</vt:lpstr>
      <vt:lpstr>Slide 23</vt:lpstr>
    </vt:vector>
  </TitlesOfParts>
  <Company>jhksaHJ</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“HOUSEHOLD BC”</dc:title>
  <dc:creator>Aliya User</dc:creator>
  <cp:lastModifiedBy>Derek Lomas</cp:lastModifiedBy>
  <cp:revision>5</cp:revision>
  <dcterms:created xsi:type="dcterms:W3CDTF">2010-06-30T13:24:20Z</dcterms:created>
  <dcterms:modified xsi:type="dcterms:W3CDTF">2010-06-30T15:47:44Z</dcterms:modified>
</cp:coreProperties>
</file>